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3" r:id="rId9"/>
    <p:sldId id="284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80" r:id="rId26"/>
    <p:sldId id="278" r:id="rId27"/>
    <p:sldId id="281" r:id="rId28"/>
    <p:sldId id="279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D1B1-16E9-4F44-B74A-110750B744D2}" type="datetimeFigureOut">
              <a:rPr lang="hu-HU" smtClean="0"/>
              <a:pPr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C3CE-5AA5-4E7E-B838-5C5194B1975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0"/>
            <a:ext cx="8129590" cy="2428868"/>
          </a:xfrm>
        </p:spPr>
        <p:txBody>
          <a:bodyPr>
            <a:noAutofit/>
          </a:bodyPr>
          <a:lstStyle/>
          <a:p>
            <a:r>
              <a:rPr lang="hu-HU" sz="6000" i="1" dirty="0" smtClean="0">
                <a:latin typeface="Bookman Old Style" pitchFamily="18" charset="0"/>
              </a:rPr>
              <a:t>A</a:t>
            </a:r>
            <a:r>
              <a:rPr lang="hu-HU" sz="6000" dirty="0" smtClean="0">
                <a:latin typeface="Bookman Old Style" pitchFamily="18" charset="0"/>
              </a:rPr>
              <a:t> </a:t>
            </a:r>
            <a:r>
              <a:rPr lang="hu-HU" sz="6000" i="1" dirty="0" smtClean="0">
                <a:latin typeface="Bookman Old Style" pitchFamily="18" charset="0"/>
              </a:rPr>
              <a:t>f</a:t>
            </a:r>
            <a:r>
              <a:rPr lang="hu-HU" sz="6000" dirty="0" smtClean="0">
                <a:latin typeface="Bookman Old Style" pitchFamily="18" charset="0"/>
              </a:rPr>
              <a:t>rancia </a:t>
            </a:r>
            <a:r>
              <a:rPr lang="hu-HU" sz="6000" i="1" dirty="0" smtClean="0">
                <a:latin typeface="Bookman Old Style" pitchFamily="18" charset="0"/>
              </a:rPr>
              <a:t>f</a:t>
            </a:r>
            <a:r>
              <a:rPr lang="hu-HU" sz="6000" dirty="0" smtClean="0">
                <a:latin typeface="Bookman Old Style" pitchFamily="18" charset="0"/>
              </a:rPr>
              <a:t>orradalom </a:t>
            </a:r>
            <a:r>
              <a:rPr lang="hu-HU" sz="6000" i="1" dirty="0" smtClean="0">
                <a:latin typeface="Bookman Old Style" pitchFamily="18" charset="0"/>
              </a:rPr>
              <a:t>é</a:t>
            </a:r>
            <a:r>
              <a:rPr lang="hu-HU" sz="6000" dirty="0" smtClean="0">
                <a:latin typeface="Bookman Old Style" pitchFamily="18" charset="0"/>
              </a:rPr>
              <a:t>s </a:t>
            </a:r>
            <a:r>
              <a:rPr lang="hu-HU" sz="6000" i="1" dirty="0" smtClean="0">
                <a:latin typeface="Bookman Old Style" pitchFamily="18" charset="0"/>
              </a:rPr>
              <a:t>N</a:t>
            </a:r>
            <a:r>
              <a:rPr lang="hu-HU" sz="6000" dirty="0" smtClean="0">
                <a:latin typeface="Bookman Old Style" pitchFamily="18" charset="0"/>
              </a:rPr>
              <a:t>apóleon </a:t>
            </a:r>
            <a:r>
              <a:rPr lang="hu-HU" sz="6000" i="1" dirty="0" smtClean="0">
                <a:latin typeface="Bookman Old Style" pitchFamily="18" charset="0"/>
              </a:rPr>
              <a:t>u</a:t>
            </a:r>
            <a:r>
              <a:rPr lang="hu-HU" sz="6000" dirty="0" smtClean="0">
                <a:latin typeface="Bookman Old Style" pitchFamily="18" charset="0"/>
              </a:rPr>
              <a:t>ralma</a:t>
            </a:r>
            <a:endParaRPr lang="hu-HU" sz="6000" dirty="0">
              <a:latin typeface="Bookman Old Style" pitchFamily="18" charset="0"/>
            </a:endParaRPr>
          </a:p>
        </p:txBody>
      </p:sp>
      <p:pic>
        <p:nvPicPr>
          <p:cNvPr id="4" name="Kép 3" descr="33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5357850" cy="3214710"/>
          </a:xfrm>
          <a:prstGeom prst="rect">
            <a:avLst/>
          </a:prstGeom>
          <a:ln w="50800">
            <a:solidFill>
              <a:schemeClr val="tx1"/>
            </a:solidFill>
            <a:miter lim="800000"/>
          </a:ln>
        </p:spPr>
      </p:pic>
      <p:sp>
        <p:nvSpPr>
          <p:cNvPr id="5" name="Szövegdoboz 4"/>
          <p:cNvSpPr txBox="1"/>
          <p:nvPr/>
        </p:nvSpPr>
        <p:spPr>
          <a:xfrm>
            <a:off x="357158" y="592933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Bookman Old Style" pitchFamily="18" charset="0"/>
              </a:rPr>
              <a:t>Pődör Lea </a:t>
            </a:r>
            <a:r>
              <a:rPr lang="hu-HU" sz="2800" i="1" dirty="0" smtClean="0">
                <a:latin typeface="Bookman Old Style" pitchFamily="18" charset="0"/>
              </a:rPr>
              <a:t>– </a:t>
            </a:r>
            <a:r>
              <a:rPr lang="hu-HU" sz="2800" i="1" dirty="0" err="1" smtClean="0">
                <a:latin typeface="Bookman Old Style" pitchFamily="18" charset="0"/>
              </a:rPr>
              <a:t>leapodor</a:t>
            </a:r>
            <a:r>
              <a:rPr lang="hu-HU" sz="2800" i="1" dirty="0" smtClean="0">
                <a:latin typeface="Bookman Old Style" pitchFamily="18" charset="0"/>
              </a:rPr>
              <a:t>@</a:t>
            </a:r>
            <a:r>
              <a:rPr lang="hu-HU" sz="2800" i="1" dirty="0" err="1" smtClean="0">
                <a:latin typeface="Bookman Old Style" pitchFamily="18" charset="0"/>
              </a:rPr>
              <a:t>gmail.com</a:t>
            </a:r>
            <a:r>
              <a:rPr lang="hu-HU" sz="2800" i="1" dirty="0" smtClean="0">
                <a:latin typeface="Bookman Old Style" pitchFamily="18" charset="0"/>
              </a:rPr>
              <a:t> - 2014. 02. 05. </a:t>
            </a:r>
            <a:endParaRPr lang="hu-HU" sz="2800" i="1" dirty="0">
              <a:latin typeface="Bookman Old Style" pitchFamily="18" charset="0"/>
            </a:endParaRPr>
          </a:p>
        </p:txBody>
      </p:sp>
      <p:pic>
        <p:nvPicPr>
          <p:cNvPr id="6" name="Kép 5" descr="bast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428868"/>
            <a:ext cx="2405061" cy="179454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" name="Kép 6" descr="nap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357694"/>
            <a:ext cx="2404948" cy="1314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A</a:t>
            </a:r>
            <a:r>
              <a:rPr lang="hu-HU" sz="4800" u="sng" dirty="0" smtClean="0">
                <a:latin typeface="Bookman Old Style" pitchFamily="18" charset="0"/>
              </a:rPr>
              <a:t> forradalom előzményei</a:t>
            </a:r>
            <a:endParaRPr lang="hu-HU" sz="4800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1780-as évek vége: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súlyos társadalmi és gazdasági válság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Nemesség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politikailag egyre jobban visszaszorult, gazdasági helyzetük is romlott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élősdivé váltak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Támadták az uralkodót és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követelték az általános rendi gyűlés összehívását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1788-1789: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rossz termés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!  elszenvedői még: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parasztság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Árak emelkedése, általános földínség</a:t>
            </a:r>
          </a:p>
          <a:p>
            <a:pPr>
              <a:buFont typeface="Wingdings" pitchFamily="2" charset="2"/>
              <a:buChar char="§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28604"/>
            <a:ext cx="6215106" cy="67151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Személyi kérdések: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XVI. Lajos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Marie Antoinette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pazarlás, túlzott fényűzés,  az udvar romlottságának jelképe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DE: a forradalom közvetlen előzménye a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PÉNZÜGYI VÁLSÁG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melyet az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államadósság és a korszerűtlen adózási rendszer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okozott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1789. május 5.: az uralkodó összehívja a rendi gyűlést</a:t>
            </a:r>
            <a:endParaRPr lang="hu-H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xvila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14290"/>
            <a:ext cx="2269318" cy="3168582"/>
          </a:xfrm>
          <a:prstGeom prst="rect">
            <a:avLst/>
          </a:prstGeom>
        </p:spPr>
      </p:pic>
      <p:pic>
        <p:nvPicPr>
          <p:cNvPr id="5" name="Kép 4" descr="ma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643314"/>
            <a:ext cx="2295528" cy="300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I.</a:t>
            </a:r>
            <a:r>
              <a:rPr lang="hu-HU" sz="4800" u="sng" dirty="0" smtClean="0">
                <a:latin typeface="Bookman Old Style" pitchFamily="18" charset="0"/>
              </a:rPr>
              <a:t> Előkészítő szakasz</a:t>
            </a:r>
            <a:endParaRPr lang="hu-HU" sz="4800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357274"/>
            <a:ext cx="8858280" cy="55007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politika az utcára vonult, röpiratok, kiáltványok, pl.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Sieyes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abbé: „Mi a harmadik rend?”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Három rend: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nemesek, egyháziak, harmadik rend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Rendek külön-külön üléseztek és rendenként szavaztak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király június 20-án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bezáratta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üléstermet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Labdaházba vonulnak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alapvető törvények megfogalmazása, Alkotmányozó Nemzetgyűlés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1789. július 14. Bastille ostroma</a:t>
            </a:r>
            <a:endParaRPr lang="hu-H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labdahá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738277" cy="3085803"/>
          </a:xfrm>
          <a:ln w="38100">
            <a:solidFill>
              <a:schemeClr val="tx1"/>
            </a:solidFill>
          </a:ln>
        </p:spPr>
      </p:pic>
      <p:pic>
        <p:nvPicPr>
          <p:cNvPr id="5" name="Kép 4" descr="versailler rendi gyűl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2356625" cy="3312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Kép 5" descr="bast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4032448" cy="258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 descr="király_karikatú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573016"/>
            <a:ext cx="2121919" cy="309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i="1" u="sng" dirty="0" smtClean="0">
                <a:latin typeface="Bookman Old Style" pitchFamily="18" charset="0"/>
              </a:rPr>
              <a:t>II.</a:t>
            </a:r>
            <a:r>
              <a:rPr lang="hu-HU" u="sng" dirty="0" smtClean="0">
                <a:latin typeface="Bookman Old Style" pitchFamily="18" charset="0"/>
              </a:rPr>
              <a:t> Az alkotmányos monarchia</a:t>
            </a:r>
            <a:endParaRPr lang="hu-HU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5721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július 14-i események láncreakciót váltottak ki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Aug. 4.: a kiváltságosok lemondtak előjogaikról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u-HU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1789. aug. 26.: </a:t>
            </a:r>
            <a:r>
              <a:rPr lang="hu-HU" sz="3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Emberi és Polgári Jogok Nyilatkozata: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mindenkinek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joga van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szabadsághoz/tulajdonhoz/biztonsághoz/ellenálláshoz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előtti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egyenlőség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meggyőződés-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vallás-és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sajtószabadság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arányos közteherviselés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tv-ek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megengedőek és ne tiltóak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legyenek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tilos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önkényeskedés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államhatalmak szétválasztása</a:t>
            </a:r>
          </a:p>
          <a:p>
            <a:pPr marL="514350" indent="-514350" algn="r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tisztségviselők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számon kérhetősége</a:t>
            </a:r>
          </a:p>
          <a:p>
            <a:pPr marL="514350" indent="-514350"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epj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2132150" cy="285752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85728"/>
            <a:ext cx="6059016" cy="65722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Október 5.: „asszonyok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menete”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király felesküdik a törvényekre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Gazdasági változások: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céhek eltörlése, belső vámok megszüntetése,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assignaták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bevezetése, egységes méterrendszer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Politikai intézkedések: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közigazgatás centralizálása, egyház átszervezése, forradalom napjának megünneplése, klubok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1791-től problémák: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élelmiszerárak ingadozása, felkelések, király szökési kísérlete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assig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836712"/>
            <a:ext cx="2685280" cy="2324396"/>
          </a:xfrm>
          <a:prstGeom prst="rect">
            <a:avLst/>
          </a:prstGeom>
        </p:spPr>
      </p:pic>
      <p:pic>
        <p:nvPicPr>
          <p:cNvPr id="5" name="Kép 4" descr="701px-Duplessi-Bertaux_-_Arrivee_de_Louis_Seize_a_Par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933056"/>
            <a:ext cx="2664296" cy="222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1791 szeptemberére elkészült Franciaország első írott alkotmánya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(a király is elfogadta)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Cél: lehetetlen legyen az abszolutizmus visszaállítása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Külpolitika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1791. aug. 27.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pilnitzi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nyilatkozat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– Franciaországot beavatkozással fenyegeti a porosz és osztrák uralkodó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Girondisták kormánya bejelenti a hadüzenetet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királyt felfüggesztik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az alkotmányos monarchia végét jelentette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u="sng" dirty="0" smtClean="0">
                <a:latin typeface="Bookman Old Style" pitchFamily="18" charset="0"/>
              </a:rPr>
              <a:t>III. </a:t>
            </a:r>
            <a:r>
              <a:rPr lang="hu-HU" u="sng" dirty="0" smtClean="0">
                <a:latin typeface="Bookman Old Style" pitchFamily="18" charset="0"/>
              </a:rPr>
              <a:t>A girondista köztársaság</a:t>
            </a:r>
            <a:endParaRPr lang="hu-HU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megalakuló új kormányban (Végrehajtó Tanács) a girondisták voltak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többségben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Danton – Forradalmi Törvényszék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Királyt börtönbe zárják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1972. október 20. Valmy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– francia győzelem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Ugyanekkor: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köztársaság kikiáltása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belpolitikát továbbra is megosztottság jellemezte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614998" cy="64294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1793. január: XVI. Lajos kivégzése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Válságjelenségek: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élelmiszerhiány, földigény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teljesítetlensége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Vendée megyében felkelés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Közjóléti Bizottság: végrehajtó szerv, inkább honvédelmi feladatok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1793. június 2.: a tömeg felfegyverkezve körülvette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konventet és a girondisták kiadását követelte</a:t>
            </a:r>
          </a:p>
        </p:txBody>
      </p:sp>
      <p:pic>
        <p:nvPicPr>
          <p:cNvPr id="5" name="Kép 4" descr="kivégz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551357" cy="350046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Kép 5" descr="király kivégzé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437112"/>
            <a:ext cx="3513875" cy="20995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i="1" u="sng" dirty="0" smtClean="0">
                <a:latin typeface="Bookman Old Style" pitchFamily="18" charset="0"/>
              </a:rPr>
              <a:t>IV.</a:t>
            </a:r>
            <a:r>
              <a:rPr lang="hu-HU" u="sng" dirty="0" smtClean="0">
                <a:latin typeface="Bookman Old Style" pitchFamily="18" charset="0"/>
              </a:rPr>
              <a:t> A jakobinus diktatúra</a:t>
            </a:r>
            <a:endParaRPr lang="hu-HU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57298"/>
            <a:ext cx="8229600" cy="5500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Egyedüli megoldás: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hatalom koncentrálása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diktatúra kiépítése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Közjóléti Bizottság teljhatalmat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1793 október: girondisták pere, Marie Antoinette kivégzése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Jakobinus alkotmány,1793 július: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általános választójog, oktatáshoz és munkához való jog, cél: minden ember boldogsága (de: végrehajtását a forradalom utánra halasztották)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Forradalmi időszámítás bevezetése</a:t>
            </a:r>
          </a:p>
          <a:p>
            <a:pPr>
              <a:buFont typeface="Wingdings" pitchFamily="2" charset="2"/>
              <a:buChar char="§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E</a:t>
            </a:r>
            <a:r>
              <a:rPr lang="hu-HU" sz="4800" u="sng" dirty="0" smtClean="0">
                <a:latin typeface="Bookman Old Style" pitchFamily="18" charset="0"/>
              </a:rPr>
              <a:t>urópa a 18. sz. végén</a:t>
            </a:r>
            <a:endParaRPr lang="hu-HU" sz="4800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500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Kettős forradalom kora</a:t>
            </a:r>
          </a:p>
          <a:p>
            <a:pPr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Forradalom: gyors változás, erőszak, haladó irányú, strukturális változások</a:t>
            </a:r>
          </a:p>
          <a:p>
            <a:pPr>
              <a:buFont typeface="Wingdings" pitchFamily="2" charset="2"/>
              <a:buChar char="§"/>
            </a:pP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Európa az </a:t>
            </a: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1700-as </a:t>
            </a: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évek végén:</a:t>
            </a:r>
          </a:p>
          <a:p>
            <a:pPr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feudális abszolutizmus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manufaktúrák, mezőgazdaság épp hogy kielégíti az igényeket, </a:t>
            </a:r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társadalom nagy része érdektelen a politika iránt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dinasztikus-hatalmi politika, hadi technika alig fejlődik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60648"/>
            <a:ext cx="8543956" cy="63579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Hadsereg és fegyvergyártás újjászervezése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Háború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Jakobinusok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tábora megosztott: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mérsékeltek: terror visszafogása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szélsőbal: háború továbbvitele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közép: leszámolás mindkét csoporttal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1793. július: Robespierre 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Saint-Just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véghezvitték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leszámolás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tervét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(„A forradalom felfalta saját gyermekeit.”)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1794. július 27. : jakobinus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vezetők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elfogása, kivégzése</a:t>
            </a:r>
            <a:endParaRPr lang="hu-H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mértékegység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068960"/>
            <a:ext cx="1918927" cy="3640460"/>
          </a:xfrm>
          <a:prstGeom prst="rect">
            <a:avLst/>
          </a:prstGeom>
        </p:spPr>
      </p:pic>
      <p:pic>
        <p:nvPicPr>
          <p:cNvPr id="6" name="Kép 5" descr="marc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764704"/>
            <a:ext cx="1872208" cy="219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i="1" u="sng" dirty="0" smtClean="0">
                <a:latin typeface="Bookman Old Style" pitchFamily="18" charset="0"/>
              </a:rPr>
              <a:t>V.</a:t>
            </a:r>
            <a:r>
              <a:rPr lang="hu-HU" u="sng" dirty="0" smtClean="0">
                <a:latin typeface="Bookman Old Style" pitchFamily="18" charset="0"/>
              </a:rPr>
              <a:t> A thermidori köztársaság</a:t>
            </a:r>
            <a:endParaRPr lang="hu-HU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052736"/>
            <a:ext cx="8606190" cy="53285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Megnőtt a katonaság szerepe (belső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feszültségek)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Konvent 1795 októberében feloszlott, helyette új szervek:</a:t>
            </a:r>
          </a:p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alsóház: 500-ak tanácsa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felsőház: Vének Tanácsa </a:t>
            </a:r>
            <a:r>
              <a:rPr lang="hu-HU" sz="2200" i="1" dirty="0" smtClean="0">
                <a:latin typeface="Times New Roman" pitchFamily="18" charset="0"/>
                <a:cs typeface="Times New Roman" pitchFamily="18" charset="0"/>
              </a:rPr>
              <a:t>(200 fő)</a:t>
            </a:r>
          </a:p>
          <a:p>
            <a:pPr>
              <a:buNone/>
            </a:pPr>
            <a:r>
              <a:rPr lang="hu-H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5 fős Direktórium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sz="2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600" i="1" dirty="0" smtClean="0">
                <a:latin typeface="Times New Roman" pitchFamily="18" charset="0"/>
                <a:cs typeface="Times New Roman" pitchFamily="18" charset="0"/>
              </a:rPr>
              <a:t>végrehajtó hatalom)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Folyamatos hódítások,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„természetes határok”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eszméje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irektor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933056"/>
            <a:ext cx="4100768" cy="26909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Bonaparte Napóleon zsenialitása kitűnt a harcok során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Különbékék: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1795 Poroszország, 1797 osztrákok, 1796 Itália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Napóleon terve: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Egyiptomban (1798-99)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kell megtámadni az angolokat, s az ottani sikerek a jövendő francia nemzetbirodalom kezdeteit is jelenthetik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vereség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Direktórium megbukott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1799. nov. 9-én Napóleon szétkergette az Ötszázak Tanácsát  Napóleon uralma</a:t>
            </a:r>
            <a:endParaRPr lang="hu-H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hu-HU" u="sng" dirty="0" smtClean="0">
                <a:latin typeface="Bookman Old Style" pitchFamily="18" charset="0"/>
              </a:rPr>
              <a:t>Konzulátus időszaka </a:t>
            </a:r>
            <a:br>
              <a:rPr lang="hu-HU" u="sng" dirty="0" smtClean="0">
                <a:latin typeface="Bookman Old Style" pitchFamily="18" charset="0"/>
              </a:rPr>
            </a:br>
            <a:r>
              <a:rPr lang="hu-HU" u="sng" dirty="0" smtClean="0">
                <a:latin typeface="Bookman Old Style" pitchFamily="18" charset="0"/>
              </a:rPr>
              <a:t>(1799-1804)</a:t>
            </a:r>
            <a:endParaRPr lang="hu-HU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572587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Nyílt népszavazás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konzul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első konzul (=Napóleon) nevezte ki a 80 fős szenátust, az összes minisztert és a katonai/polgári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tisztségviselőket,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hadsereg vezetője is Napóleon volt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1804.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dec.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2.: császárrá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koronázás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Dame)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Célja: a Karolingok örökségének felújítása és a nyugati országok kultúrájának egyesítése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elsőkonz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59761" cy="45811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entralizálta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a közigazgatást és a végrehajtást</a:t>
            </a:r>
          </a:p>
          <a:p>
            <a:pPr>
              <a:buFont typeface="Wingdings" pitchFamily="2" charset="2"/>
              <a:buChar char="§"/>
            </a:pP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Törölték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az összes választás alapján betölthető tisztséget</a:t>
            </a:r>
          </a:p>
          <a:p>
            <a:pPr>
              <a:buFont typeface="Wingdings" pitchFamily="2" charset="2"/>
              <a:buChar char="§"/>
            </a:pP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Kerületekre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osztotta az országot</a:t>
            </a:r>
          </a:p>
          <a:p>
            <a:pPr>
              <a:buFont typeface="Wingdings" pitchFamily="2" charset="2"/>
              <a:buChar char="§"/>
            </a:pP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hozás 3 fő szerve: </a:t>
            </a:r>
            <a:r>
              <a:rPr lang="hu-H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Államtanács, </a:t>
            </a:r>
            <a:r>
              <a:rPr lang="hu-HU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Tribunátus</a:t>
            </a:r>
            <a:r>
              <a:rPr lang="hu-H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Törvényhozó Testület</a:t>
            </a:r>
          </a:p>
          <a:p>
            <a:pPr>
              <a:buFont typeface="Wingdings" pitchFamily="2" charset="2"/>
              <a:buChar char="§"/>
            </a:pP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Többszintű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kém-és </a:t>
            </a: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besúgóhálózat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Tulajdonjog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védelme és mindenféle kiváltság eltörlése</a:t>
            </a:r>
          </a:p>
          <a:p>
            <a:pPr>
              <a:buFont typeface="Wingdings" pitchFamily="2" charset="2"/>
              <a:buChar char="§"/>
            </a:pP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Közoktatás, </a:t>
            </a:r>
            <a:r>
              <a:rPr lang="hu-HU" sz="35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sajtó és az egyház reformja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5329246" cy="6388545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hu-HU" sz="4400" dirty="0" smtClean="0">
                <a:latin typeface="Bookman Old Style" pitchFamily="18" charset="0"/>
                <a:ea typeface="+mj-ea"/>
                <a:cs typeface="+mj-cs"/>
              </a:rPr>
              <a:t>   </a:t>
            </a:r>
            <a:r>
              <a:rPr lang="hu-HU" sz="4400" i="1" u="sng" dirty="0" smtClean="0">
                <a:latin typeface="Bookman Old Style" pitchFamily="18" charset="0"/>
                <a:ea typeface="+mj-ea"/>
                <a:cs typeface="+mj-cs"/>
              </a:rPr>
              <a:t>K</a:t>
            </a:r>
            <a:r>
              <a:rPr lang="hu-HU" sz="4400" u="sng" dirty="0" smtClean="0">
                <a:latin typeface="Bookman Old Style" pitchFamily="18" charset="0"/>
                <a:ea typeface="+mj-ea"/>
                <a:cs typeface="+mj-cs"/>
              </a:rPr>
              <a:t>odifikáció: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1804 </a:t>
            </a:r>
            <a:r>
              <a:rPr lang="hu-H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Civil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(az európai kontinens jogrendszerének alapjává vált), majd: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hu-H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Commerce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1807)</a:t>
            </a:r>
            <a:b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Pénal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(1810)</a:t>
            </a: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  <p:pic>
        <p:nvPicPr>
          <p:cNvPr id="4" name="Kép 3" descr="c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290"/>
            <a:ext cx="2214578" cy="347883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Kép 4" descr="csaszaresc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2215650" cy="335756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Kép 5" descr="császárk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929066"/>
            <a:ext cx="2071702" cy="271464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" name="Kép 6" descr="sig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517232"/>
            <a:ext cx="3723903" cy="11520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1801 -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lunéville-i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béke Ausztriával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1802 -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amiens-i béke az angolokkal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Nemzetközi összefogás: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koalíciók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Napóleon ellen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1805. december 2.: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austerlitzi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csata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1805. október: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trafalgari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csata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Természetes határokról való elképzelés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már valóságos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védőállamok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vették körül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Fro.-t</a:t>
            </a:r>
            <a:endParaRPr lang="hu-HU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Kontinentális hegemónia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Dinasztiaalapítási szándék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1806 - Rajnai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Szövetség</a:t>
            </a:r>
          </a:p>
          <a:p>
            <a:pPr>
              <a:buFont typeface="Wingdings" pitchFamily="2" charset="2"/>
              <a:buChar char="§"/>
            </a:pP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1806 - kontinentális </a:t>
            </a:r>
            <a:r>
              <a:rPr lang="hu-H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zárlat: gazdasági blokád Anglia ellen</a:t>
            </a:r>
            <a:endParaRPr lang="hu-H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rajnai szövetsé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073155" cy="3024336"/>
          </a:xfrm>
          <a:ln w="38100">
            <a:solidFill>
              <a:schemeClr val="tx1"/>
            </a:solidFill>
          </a:ln>
        </p:spPr>
      </p:pic>
      <p:pic>
        <p:nvPicPr>
          <p:cNvPr id="3" name="Kép 2" descr="lipc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4068858" cy="24057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Kép 4" descr="moszk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089920" cy="2201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Kép 5" descr="watel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1528" y="188640"/>
            <a:ext cx="5151792" cy="2376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66437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DE: válság!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1811: házasságkötés Habsburg Mária Lujzával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1812 -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borogyinói csata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1813 október: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lipcsei népek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csatája</a:t>
            </a: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A koalíció tagjai bevonultak Párizsba, a császár lemondott 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száműzetés Elba szigetére (1814)</a:t>
            </a:r>
            <a:endParaRPr lang="hu-HU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hu-H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Waterloo, 1815. június 18.: végső vereség</a:t>
            </a:r>
            <a:r>
              <a:rPr lang="hu-H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3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42908" y="285728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3400" i="1" dirty="0" smtClean="0">
                <a:latin typeface="Bookman Old Style" pitchFamily="18" charset="0"/>
              </a:rPr>
              <a:t>„A francia forradalom tulajdonképpen az európai történelemnek </a:t>
            </a:r>
            <a:br>
              <a:rPr lang="hu-HU" sz="3400" i="1" dirty="0" smtClean="0">
                <a:latin typeface="Bookman Old Style" pitchFamily="18" charset="0"/>
              </a:rPr>
            </a:br>
            <a:r>
              <a:rPr lang="hu-HU" sz="3400" b="1" i="1" dirty="0" smtClean="0">
                <a:latin typeface="Bookman Old Style" pitchFamily="18" charset="0"/>
              </a:rPr>
              <a:t>egyszerre a legsikeresebb és a legsikertelenebb forradalma</a:t>
            </a:r>
            <a:r>
              <a:rPr lang="hu-HU" sz="3400" i="1" dirty="0" smtClean="0">
                <a:latin typeface="Bookman Old Style" pitchFamily="18" charset="0"/>
              </a:rPr>
              <a:t>. </a:t>
            </a:r>
            <a:br>
              <a:rPr lang="hu-HU" sz="3400" i="1" dirty="0" smtClean="0">
                <a:latin typeface="Bookman Old Style" pitchFamily="18" charset="0"/>
              </a:rPr>
            </a:br>
            <a:r>
              <a:rPr lang="hu-HU" sz="3400" i="1" dirty="0" smtClean="0">
                <a:latin typeface="Bookman Old Style" pitchFamily="18" charset="0"/>
              </a:rPr>
              <a:t>A legsikeresebb azért, mert a társadalomnak oly mértékű racionális átszervezését tette lehetővé, amekkorát az azelőtti forradalmak nem csináltak, s a legsikertelenebb azért, mert olyan mértékű félelmet keltett, amiből a nyugati világ azóta sem tudott felépülni.”</a:t>
            </a:r>
          </a:p>
          <a:p>
            <a:pPr algn="ctr">
              <a:buNone/>
            </a:pPr>
            <a:r>
              <a:rPr lang="hu-HU" sz="2800" i="1" spc="300" dirty="0" smtClean="0">
                <a:latin typeface="Bookman Old Style" pitchFamily="18" charset="0"/>
              </a:rPr>
              <a:t>(Bibó István)</a:t>
            </a:r>
            <a:endParaRPr lang="hu-HU" sz="2800" i="1" spc="3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A</a:t>
            </a:r>
            <a:r>
              <a:rPr lang="hu-HU" sz="4800" u="sng" dirty="0" smtClean="0">
                <a:latin typeface="Bookman Old Style" pitchFamily="18" charset="0"/>
              </a:rPr>
              <a:t> francia forradalom jellege</a:t>
            </a:r>
            <a:endParaRPr lang="hu-HU" sz="4800" u="sng" dirty="0">
              <a:latin typeface="Bookman Old Style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7929618" cy="40259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3964809"/>
                <a:gridCol w="3964809"/>
              </a:tblGrid>
              <a:tr h="589582">
                <a:tc>
                  <a:txBody>
                    <a:bodyPr/>
                    <a:lstStyle/>
                    <a:p>
                      <a:pPr algn="ctr"/>
                      <a:r>
                        <a:rPr lang="hu-HU" sz="3200" b="0" i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Angol</a:t>
                      </a:r>
                      <a:r>
                        <a:rPr lang="hu-HU" sz="3200" b="0" i="1" baseline="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forradalom</a:t>
                      </a:r>
                      <a:endParaRPr lang="hu-HU" sz="3200" b="0" i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0" i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Francia forradalom</a:t>
                      </a:r>
                      <a:endParaRPr lang="hu-HU" sz="3200" b="0" i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670811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Parlamentáris </a:t>
                      </a:r>
                      <a:b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keretek között</a:t>
                      </a:r>
                      <a:endParaRPr lang="hu-HU" sz="3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Látványosabb, megdöbbentőbb;</a:t>
                      </a:r>
                      <a:r>
                        <a:rPr lang="hu-HU" sz="3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utcákra tevődik</a:t>
                      </a:r>
                      <a:endParaRPr lang="hu-HU" sz="3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79449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Teljességgel belügy</a:t>
                      </a:r>
                      <a:endParaRPr lang="hu-HU" sz="3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Külső beleszólás</a:t>
                      </a:r>
                      <a:endParaRPr lang="hu-HU" sz="3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86072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Előzmény:</a:t>
                      </a:r>
                      <a:r>
                        <a:rPr lang="hu-HU" sz="3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hu-HU" sz="3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hu-HU" sz="3200" i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reformáció</a:t>
                      </a:r>
                      <a:endParaRPr lang="hu-HU" sz="32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Előzmény: </a:t>
                      </a:r>
                      <a:r>
                        <a:rPr lang="hu-HU" sz="3200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felvilágosodás</a:t>
                      </a:r>
                      <a:endParaRPr lang="hu-HU" sz="3200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A</a:t>
            </a:r>
            <a:r>
              <a:rPr lang="hu-HU" sz="4800" u="sng" dirty="0" smtClean="0">
                <a:latin typeface="Bookman Old Style" pitchFamily="18" charset="0"/>
              </a:rPr>
              <a:t> forradalom szakaszai</a:t>
            </a:r>
            <a:endParaRPr lang="hu-HU" sz="4800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hu-HU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előkészítő </a:t>
            </a:r>
            <a:r>
              <a:rPr lang="hu-HU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szakasz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(1789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. május 5.-1789. július 14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hu-HU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alkotmányos monarchia </a:t>
            </a:r>
            <a:r>
              <a:rPr lang="hu-HU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szakasza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(1789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. július 14.–1792. augusztus 10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hu-HU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girondista köztársaság </a:t>
            </a:r>
            <a:r>
              <a:rPr lang="hu-HU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korszaka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(1792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. augusztus 10. – 1793. június 2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hu-HU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jakobinus </a:t>
            </a:r>
            <a:r>
              <a:rPr lang="hu-HU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diktatúra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(1793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. június 2. – 1794. július 27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hu-HU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thermidori köztársaság </a:t>
            </a:r>
            <a:r>
              <a:rPr lang="hu-HU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szakasza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(1794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. július 2. – 1799. november 9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hu-HU" sz="35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A</a:t>
            </a:r>
            <a:r>
              <a:rPr lang="hu-HU" sz="4800" u="sng" dirty="0" smtClean="0">
                <a:latin typeface="Bookman Old Style" pitchFamily="18" charset="0"/>
              </a:rPr>
              <a:t> forradalom politikai erői</a:t>
            </a:r>
            <a:endParaRPr lang="hu-HU" sz="4800" u="sng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hu-H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Alkotmányos monarchisták: 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királyság ↔ köztársaság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(La Fayette márki)</a:t>
            </a:r>
          </a:p>
          <a:p>
            <a:pPr>
              <a:buFont typeface="Wingdings" pitchFamily="2" charset="2"/>
              <a:buChar char="§"/>
            </a:pPr>
            <a:r>
              <a:rPr lang="hu-H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Girondisták:</a:t>
            </a:r>
            <a:r>
              <a:rPr lang="hu-H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középpolgárság, liberális gazdasági és politikai nézetek, képviseleti demokrácia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(Brissot,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Condorcet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Jakobinusok:</a:t>
            </a:r>
            <a:r>
              <a:rPr lang="hu-H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kispolgárság és szabad foglalkozású értelmiség, Rousseau elképzeléseiből táplálkoztak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Robespierre, Marat, Danton,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Saint-Just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Legszélsőségesebbek: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ultraforradalmárok és ultraroyalisták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coulett-ok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riss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2011680" cy="256946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785786" y="300037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Bookman Old Style" pitchFamily="18" charset="0"/>
              </a:rPr>
              <a:t>Brissot</a:t>
            </a:r>
            <a:endParaRPr lang="hu-HU" sz="2400" b="1" dirty="0">
              <a:latin typeface="Bookman Old Style" pitchFamily="18" charset="0"/>
            </a:endParaRPr>
          </a:p>
        </p:txBody>
      </p:sp>
      <p:pic>
        <p:nvPicPr>
          <p:cNvPr id="6" name="Kép 5" descr="condorc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57166"/>
            <a:ext cx="1676400" cy="207645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6215074" y="242886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latin typeface="Bookman Old Style" pitchFamily="18" charset="0"/>
              </a:rPr>
              <a:t>Condorcet</a:t>
            </a:r>
            <a:endParaRPr lang="hu-HU" sz="2800" b="1" dirty="0">
              <a:latin typeface="Bookman Old Style" pitchFamily="18" charset="0"/>
            </a:endParaRPr>
          </a:p>
        </p:txBody>
      </p:sp>
      <p:pic>
        <p:nvPicPr>
          <p:cNvPr id="8" name="Kép 7" descr="lafayet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85860"/>
            <a:ext cx="2381250" cy="33528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Kép 8" descr="robespier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17032"/>
            <a:ext cx="1895475" cy="240982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0" name="Kép 9" descr="roussea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3429000"/>
            <a:ext cx="1881198" cy="261862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1" name="Szövegdoboz 10"/>
          <p:cNvSpPr txBox="1"/>
          <p:nvPr/>
        </p:nvSpPr>
        <p:spPr>
          <a:xfrm>
            <a:off x="3143240" y="464344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Bookman Old Style" pitchFamily="18" charset="0"/>
              </a:rPr>
              <a:t>La Fayette</a:t>
            </a:r>
            <a:endParaRPr lang="hu-HU" sz="2800" b="1" dirty="0">
              <a:latin typeface="Bookman Old Style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616530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Bookman Old Style" pitchFamily="18" charset="0"/>
              </a:rPr>
              <a:t>Robespierre</a:t>
            </a:r>
            <a:endParaRPr lang="hu-HU" sz="2800" b="1" dirty="0">
              <a:latin typeface="Bookman Old Style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215074" y="607220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Bookman Old Style" pitchFamily="18" charset="0"/>
              </a:rPr>
              <a:t>Rousseau</a:t>
            </a:r>
            <a:endParaRPr lang="hu-H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a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2304256" cy="2736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Kép 4" descr="desmoul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323924" cy="2376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Kép 5" descr="mar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60648"/>
            <a:ext cx="1960568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 descr="saintju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501008"/>
            <a:ext cx="2122143" cy="2664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323528" y="26369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latin typeface="Bookman Old Style" pitchFamily="18" charset="0"/>
              </a:rPr>
              <a:t>Desmoulins</a:t>
            </a:r>
            <a:endParaRPr lang="hu-HU" sz="2400" b="1" dirty="0" smtClean="0">
              <a:latin typeface="Bookman Old Style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Bookman Old Style" pitchFamily="18" charset="0"/>
              </a:rPr>
              <a:t>Danton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563888" y="27809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Bookman Old Style" pitchFamily="18" charset="0"/>
              </a:rPr>
              <a:t>Marat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563888" y="61653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latin typeface="Bookman Old Style" pitchFamily="18" charset="0"/>
              </a:rPr>
              <a:t>Saint-Just</a:t>
            </a:r>
            <a:endParaRPr lang="hu-HU" sz="2400" b="1" dirty="0" smtClean="0">
              <a:latin typeface="Bookman Old Style" pitchFamily="18" charset="0"/>
            </a:endParaRPr>
          </a:p>
        </p:txBody>
      </p:sp>
      <p:pic>
        <p:nvPicPr>
          <p:cNvPr id="12" name="Kép 11" descr="dalemb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60648"/>
            <a:ext cx="1958617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Szövegdoboz 12"/>
          <p:cNvSpPr txBox="1"/>
          <p:nvPr/>
        </p:nvSpPr>
        <p:spPr>
          <a:xfrm>
            <a:off x="6732240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latin typeface="Bookman Old Style" pitchFamily="18" charset="0"/>
              </a:rPr>
              <a:t>d’Alembert</a:t>
            </a:r>
            <a:endParaRPr lang="hu-HU" sz="2400" b="1" dirty="0" smtClean="0">
              <a:latin typeface="Bookman Old Style" pitchFamily="18" charset="0"/>
            </a:endParaRPr>
          </a:p>
        </p:txBody>
      </p:sp>
      <p:pic>
        <p:nvPicPr>
          <p:cNvPr id="14" name="Kép 13" descr="didero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501008"/>
            <a:ext cx="2034662" cy="2592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Szövegdoboz 14"/>
          <p:cNvSpPr txBox="1"/>
          <p:nvPr/>
        </p:nvSpPr>
        <p:spPr>
          <a:xfrm>
            <a:off x="6660232" y="60932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latin typeface="Bookman Old Style" pitchFamily="18" charset="0"/>
              </a:rPr>
              <a:t>Di</a:t>
            </a:r>
            <a:r>
              <a:rPr lang="hu-HU" sz="2400" b="1" dirty="0" smtClean="0">
                <a:latin typeface="Bookman Old Style" pitchFamily="18" charset="0"/>
              </a:rPr>
              <a:t>derot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i="1" u="sng" dirty="0" smtClean="0">
                <a:latin typeface="Bookman Old Style" pitchFamily="18" charset="0"/>
              </a:rPr>
              <a:t>A</a:t>
            </a:r>
            <a:r>
              <a:rPr lang="hu-HU" sz="4800" u="sng" dirty="0" smtClean="0">
                <a:latin typeface="Bookman Old Style" pitchFamily="18" charset="0"/>
              </a:rPr>
              <a:t> felvilágosodás hatása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Közvetlenül hatott a politikai eseményekre</a:t>
            </a:r>
          </a:p>
          <a:p>
            <a:pPr>
              <a:buFont typeface="Wingdings" pitchFamily="2" charset="2"/>
              <a:buChar char="§"/>
            </a:pPr>
            <a:r>
              <a:rPr lang="hu-HU" sz="3000" b="1" i="1" u="sng" spc="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Enciklopédia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, avagy a tudományok,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művészetek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és mesterségek értelmező szótára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– Diderot és </a:t>
            </a:r>
            <a:r>
              <a:rPr lang="hu-HU" sz="3000" dirty="0" err="1" smtClean="0">
                <a:latin typeface="Times New Roman" pitchFamily="18" charset="0"/>
                <a:cs typeface="Times New Roman" pitchFamily="18" charset="0"/>
              </a:rPr>
              <a:t>d’Alembert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munkája</a:t>
            </a:r>
          </a:p>
          <a:p>
            <a:pPr>
              <a:buFont typeface="Wingdings" pitchFamily="2" charset="2"/>
              <a:buChar char="§"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A józan ész vezérelte, előítéletekben, hagyományos nézetekben kételkedő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világszemlélet</a:t>
            </a:r>
            <a:endParaRPr lang="hu-H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Társadalom: lásd Locke társadalmi szerződését</a:t>
            </a:r>
          </a:p>
          <a:p>
            <a:pPr>
              <a:buFont typeface="Wingdings" pitchFamily="2" charset="2"/>
              <a:buChar char="§"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1760-as évek: a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felvilágosodás egyes irányzatai eltávolodtak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egymástól (pl. Jean-Jacques Rousseau)</a:t>
            </a:r>
            <a:endParaRPr lang="hu-H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3000" i="1" dirty="0" smtClean="0">
                <a:latin typeface="Times New Roman" pitchFamily="18" charset="0"/>
                <a:cs typeface="Times New Roman" pitchFamily="18" charset="0"/>
              </a:rPr>
              <a:t>Eszmék: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b="1" i="1" dirty="0" smtClean="0">
                <a:latin typeface="Times New Roman" pitchFamily="18" charset="0"/>
                <a:cs typeface="Times New Roman" pitchFamily="18" charset="0"/>
              </a:rPr>
              <a:t>liberalizmus, konzervativizmus, nacionalizmus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1013</Words>
  <Application>Microsoft Office PowerPoint</Application>
  <PresentationFormat>Diavetítés a képernyőre (4:3 oldalarány)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 francia forradalom és Napóleon uralma</vt:lpstr>
      <vt:lpstr>Európa a 18. sz. végén</vt:lpstr>
      <vt:lpstr>3. dia</vt:lpstr>
      <vt:lpstr>A francia forradalom jellege</vt:lpstr>
      <vt:lpstr>A forradalom szakaszai</vt:lpstr>
      <vt:lpstr>A forradalom politikai erői</vt:lpstr>
      <vt:lpstr>7. dia</vt:lpstr>
      <vt:lpstr>8. dia</vt:lpstr>
      <vt:lpstr>A felvilágosodás hatása </vt:lpstr>
      <vt:lpstr>A forradalom előzményei</vt:lpstr>
      <vt:lpstr>11. dia</vt:lpstr>
      <vt:lpstr>I. Előkészítő szakasz</vt:lpstr>
      <vt:lpstr>13. dia</vt:lpstr>
      <vt:lpstr>II. Az alkotmányos monarchia</vt:lpstr>
      <vt:lpstr>15. dia</vt:lpstr>
      <vt:lpstr>16. dia</vt:lpstr>
      <vt:lpstr>III. A girondista köztársaság</vt:lpstr>
      <vt:lpstr>18. dia</vt:lpstr>
      <vt:lpstr>IV. A jakobinus diktatúra</vt:lpstr>
      <vt:lpstr>20. dia</vt:lpstr>
      <vt:lpstr>V. A thermidori köztársaság</vt:lpstr>
      <vt:lpstr>22. dia</vt:lpstr>
      <vt:lpstr>Konzulátus időszaka  (1799-1804)</vt:lpstr>
      <vt:lpstr>24. dia</vt:lpstr>
      <vt:lpstr>25. dia</vt:lpstr>
      <vt:lpstr>26. dia</vt:lpstr>
      <vt:lpstr>27. dia</vt:lpstr>
      <vt:lpstr>28. dia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francia forradalom és Napóleon uralma</dc:title>
  <dc:creator>MS-USER</dc:creator>
  <cp:lastModifiedBy>MS-USER</cp:lastModifiedBy>
  <cp:revision>99</cp:revision>
  <dcterms:created xsi:type="dcterms:W3CDTF">2013-11-12T15:14:41Z</dcterms:created>
  <dcterms:modified xsi:type="dcterms:W3CDTF">2014-01-27T14:30:38Z</dcterms:modified>
</cp:coreProperties>
</file>