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9" r:id="rId9"/>
    <p:sldId id="256" r:id="rId10"/>
    <p:sldId id="257" r:id="rId11"/>
    <p:sldId id="278" r:id="rId12"/>
    <p:sldId id="279" r:id="rId13"/>
    <p:sldId id="280" r:id="rId14"/>
    <p:sldId id="281" r:id="rId15"/>
    <p:sldId id="282" r:id="rId16"/>
    <p:sldId id="283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E54077-54F2-463E-951B-E91F6D47BF3E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E5ED82B-3761-4287-A987-CA5078615771}">
      <dgm:prSet custT="1"/>
      <dgm:spPr/>
      <dgm:t>
        <a:bodyPr/>
        <a:lstStyle/>
        <a:p>
          <a:pPr rtl="0"/>
          <a:r>
            <a:rPr lang="hu-HU" sz="1400" dirty="0" err="1" smtClean="0"/>
            <a:t>-Luxuscikkek</a:t>
          </a:r>
          <a:r>
            <a:rPr lang="hu-HU" sz="1400" dirty="0" smtClean="0"/>
            <a:t> a Távol-Keletről származtak, az Oszmán Birodalom miatt azonban kockázatos volt a szárazföldi kereskedelem,  a Földközi-tengeri kereskedelmet Velence uralta.</a:t>
          </a:r>
          <a:endParaRPr lang="hu-HU" sz="1400" dirty="0"/>
        </a:p>
      </dgm:t>
    </dgm:pt>
    <dgm:pt modelId="{9957E873-4076-428C-BFD5-3A57895AE517}" type="parTrans" cxnId="{7E97CD00-611E-4471-B43C-E8B38A474728}">
      <dgm:prSet/>
      <dgm:spPr/>
      <dgm:t>
        <a:bodyPr/>
        <a:lstStyle/>
        <a:p>
          <a:endParaRPr lang="hu-HU"/>
        </a:p>
      </dgm:t>
    </dgm:pt>
    <dgm:pt modelId="{EC7167D9-E556-4672-9408-2AC4EB407EB6}" type="sibTrans" cxnId="{7E97CD00-611E-4471-B43C-E8B38A474728}">
      <dgm:prSet/>
      <dgm:spPr/>
      <dgm:t>
        <a:bodyPr/>
        <a:lstStyle/>
        <a:p>
          <a:endParaRPr lang="hu-HU"/>
        </a:p>
      </dgm:t>
    </dgm:pt>
    <dgm:pt modelId="{AE8C6603-3926-41FE-B7B7-282E75F798D5}">
      <dgm:prSet custT="1"/>
      <dgm:spPr/>
      <dgm:t>
        <a:bodyPr/>
        <a:lstStyle/>
        <a:p>
          <a:pPr rtl="0"/>
          <a:r>
            <a:rPr lang="hu-HU" sz="1800" dirty="0" err="1" smtClean="0"/>
            <a:t>-Cseh</a:t>
          </a:r>
          <a:r>
            <a:rPr lang="hu-HU" sz="1800" dirty="0" smtClean="0"/>
            <a:t>, magyar aranybányák kimerülőben voltak.</a:t>
          </a:r>
          <a:endParaRPr lang="hu-HU" sz="1800" dirty="0"/>
        </a:p>
      </dgm:t>
    </dgm:pt>
    <dgm:pt modelId="{830E3141-EA4C-4E14-A419-03D6A730CD77}" type="parTrans" cxnId="{CAAB4232-E823-474D-91B7-37D5E54AD84C}">
      <dgm:prSet/>
      <dgm:spPr/>
      <dgm:t>
        <a:bodyPr/>
        <a:lstStyle/>
        <a:p>
          <a:endParaRPr lang="hu-HU"/>
        </a:p>
      </dgm:t>
    </dgm:pt>
    <dgm:pt modelId="{852AFF5B-4D51-40BF-8A3A-8F5B41FD537A}" type="sibTrans" cxnId="{CAAB4232-E823-474D-91B7-37D5E54AD84C}">
      <dgm:prSet/>
      <dgm:spPr/>
      <dgm:t>
        <a:bodyPr/>
        <a:lstStyle/>
        <a:p>
          <a:endParaRPr lang="hu-HU"/>
        </a:p>
      </dgm:t>
    </dgm:pt>
    <dgm:pt modelId="{86CF984B-ADAA-4647-A5D6-9BF0873BB4CB}">
      <dgm:prSet custT="1"/>
      <dgm:spPr/>
      <dgm:t>
        <a:bodyPr/>
        <a:lstStyle/>
        <a:p>
          <a:pPr rtl="0"/>
          <a:r>
            <a:rPr lang="hu-HU" sz="1600" dirty="0" err="1" smtClean="0"/>
            <a:t>-Lehetővé</a:t>
          </a:r>
          <a:r>
            <a:rPr lang="hu-HU" sz="1600" dirty="0" smtClean="0"/>
            <a:t> váltak a tengeri expedíciók a technikai újításoknak köszönhetően.</a:t>
          </a:r>
          <a:endParaRPr lang="hu-HU" sz="1600" dirty="0"/>
        </a:p>
      </dgm:t>
    </dgm:pt>
    <dgm:pt modelId="{0FB10A0B-2DB4-42AA-AA49-0A15F7B5BDED}" type="parTrans" cxnId="{53EC9532-FB24-44E1-B289-540F04DDD9A3}">
      <dgm:prSet/>
      <dgm:spPr/>
      <dgm:t>
        <a:bodyPr/>
        <a:lstStyle/>
        <a:p>
          <a:endParaRPr lang="hu-HU"/>
        </a:p>
      </dgm:t>
    </dgm:pt>
    <dgm:pt modelId="{74DEA9E5-3B70-4E3A-BF6D-271DEF6AF1A8}" type="sibTrans" cxnId="{53EC9532-FB24-44E1-B289-540F04DDD9A3}">
      <dgm:prSet/>
      <dgm:spPr/>
      <dgm:t>
        <a:bodyPr/>
        <a:lstStyle/>
        <a:p>
          <a:endParaRPr lang="hu-HU"/>
        </a:p>
      </dgm:t>
    </dgm:pt>
    <dgm:pt modelId="{FEB2C4C6-19D7-41E8-82B0-A51408810828}" type="pres">
      <dgm:prSet presAssocID="{88E54077-54F2-463E-951B-E91F6D47BF3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DD5C9DE-88AF-435E-B048-B3A583EF3304}" type="pres">
      <dgm:prSet presAssocID="{88E54077-54F2-463E-951B-E91F6D47BF3E}" presName="cycle" presStyleCnt="0"/>
      <dgm:spPr/>
    </dgm:pt>
    <dgm:pt modelId="{035EB0DF-A056-4DB4-84EF-63B2023F2EB3}" type="pres">
      <dgm:prSet presAssocID="{88E54077-54F2-463E-951B-E91F6D47BF3E}" presName="centerShape" presStyleCnt="0"/>
      <dgm:spPr/>
    </dgm:pt>
    <dgm:pt modelId="{B10FAE7C-15AD-42C4-AC09-6985F2D5A95C}" type="pres">
      <dgm:prSet presAssocID="{88E54077-54F2-463E-951B-E91F6D47BF3E}" presName="connSite" presStyleLbl="node1" presStyleIdx="0" presStyleCnt="4"/>
      <dgm:spPr/>
    </dgm:pt>
    <dgm:pt modelId="{548B8F7C-EA08-4559-8CC9-1273A0AA7EB3}" type="pres">
      <dgm:prSet presAssocID="{88E54077-54F2-463E-951B-E91F6D47BF3E}" presName="visible" presStyleLbl="node1" presStyleIdx="0" presStyleCnt="4" custScaleX="128340" custScaleY="126863" custLinFactNeighborX="-29760" custLinFactNeighborY="-509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70A6F55-582E-469A-AD8A-638A1E67307A}" type="pres">
      <dgm:prSet presAssocID="{9957E873-4076-428C-BFD5-3A57895AE517}" presName="Name25" presStyleLbl="parChTrans1D1" presStyleIdx="0" presStyleCnt="3"/>
      <dgm:spPr/>
      <dgm:t>
        <a:bodyPr/>
        <a:lstStyle/>
        <a:p>
          <a:endParaRPr lang="hu-HU"/>
        </a:p>
      </dgm:t>
    </dgm:pt>
    <dgm:pt modelId="{2A7A57EF-758E-48C1-90A8-802A4C04E54C}" type="pres">
      <dgm:prSet presAssocID="{6E5ED82B-3761-4287-A987-CA5078615771}" presName="node" presStyleCnt="0"/>
      <dgm:spPr/>
    </dgm:pt>
    <dgm:pt modelId="{CD63C2F9-B14F-499B-8D2A-B6E245D8A78E}" type="pres">
      <dgm:prSet presAssocID="{6E5ED82B-3761-4287-A987-CA5078615771}" presName="parentNode" presStyleLbl="node1" presStyleIdx="1" presStyleCnt="4" custScaleX="240845" custScaleY="165456" custLinFactNeighborX="84603" custLinFactNeighborY="-662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A6D1199-0D09-4118-9A9B-A3BC2A6D81A2}" type="pres">
      <dgm:prSet presAssocID="{6E5ED82B-3761-4287-A987-CA5078615771}" presName="childNode" presStyleLbl="revTx" presStyleIdx="0" presStyleCnt="0">
        <dgm:presLayoutVars>
          <dgm:bulletEnabled val="1"/>
        </dgm:presLayoutVars>
      </dgm:prSet>
      <dgm:spPr/>
    </dgm:pt>
    <dgm:pt modelId="{B80AC40C-E0C5-493E-B7D7-C8F2C3359E3D}" type="pres">
      <dgm:prSet presAssocID="{830E3141-EA4C-4E14-A419-03D6A730CD77}" presName="Name25" presStyleLbl="parChTrans1D1" presStyleIdx="1" presStyleCnt="3"/>
      <dgm:spPr/>
      <dgm:t>
        <a:bodyPr/>
        <a:lstStyle/>
        <a:p>
          <a:endParaRPr lang="hu-HU"/>
        </a:p>
      </dgm:t>
    </dgm:pt>
    <dgm:pt modelId="{08866897-3E33-4C28-9AC2-E4BC44790597}" type="pres">
      <dgm:prSet presAssocID="{AE8C6603-3926-41FE-B7B7-282E75F798D5}" presName="node" presStyleCnt="0"/>
      <dgm:spPr/>
    </dgm:pt>
    <dgm:pt modelId="{AC3B9401-02BF-4A3D-A7D3-A28EED6C0CAB}" type="pres">
      <dgm:prSet presAssocID="{AE8C6603-3926-41FE-B7B7-282E75F798D5}" presName="parentNode" presStyleLbl="node1" presStyleIdx="2" presStyleCnt="4" custScaleX="138851" custScaleY="134317" custLinFactNeighborX="67140" custLinFactNeighborY="-457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8F344BF-F1B7-4A96-B625-DC06F67BE63C}" type="pres">
      <dgm:prSet presAssocID="{AE8C6603-3926-41FE-B7B7-282E75F798D5}" presName="childNode" presStyleLbl="revTx" presStyleIdx="0" presStyleCnt="0">
        <dgm:presLayoutVars>
          <dgm:bulletEnabled val="1"/>
        </dgm:presLayoutVars>
      </dgm:prSet>
      <dgm:spPr/>
    </dgm:pt>
    <dgm:pt modelId="{B6C86510-42DC-4021-8C5F-F01FE6B70226}" type="pres">
      <dgm:prSet presAssocID="{0FB10A0B-2DB4-42AA-AA49-0A15F7B5BDED}" presName="Name25" presStyleLbl="parChTrans1D1" presStyleIdx="2" presStyleCnt="3"/>
      <dgm:spPr/>
      <dgm:t>
        <a:bodyPr/>
        <a:lstStyle/>
        <a:p>
          <a:endParaRPr lang="hu-HU"/>
        </a:p>
      </dgm:t>
    </dgm:pt>
    <dgm:pt modelId="{658648E9-C885-43C7-8373-3640B8107156}" type="pres">
      <dgm:prSet presAssocID="{86CF984B-ADAA-4647-A5D6-9BF0873BB4CB}" presName="node" presStyleCnt="0"/>
      <dgm:spPr/>
    </dgm:pt>
    <dgm:pt modelId="{8B254816-0FB7-45F8-8605-8B65F33952B4}" type="pres">
      <dgm:prSet presAssocID="{86CF984B-ADAA-4647-A5D6-9BF0873BB4CB}" presName="parentNode" presStyleLbl="node1" presStyleIdx="3" presStyleCnt="4" custScaleX="150939" custScaleY="156316" custLinFactNeighborX="57405" custLinFactNeighborY="50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97A248E-FB3E-4729-9213-E40AFB64CE84}" type="pres">
      <dgm:prSet presAssocID="{86CF984B-ADAA-4647-A5D6-9BF0873BB4CB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E97CD00-611E-4471-B43C-E8B38A474728}" srcId="{88E54077-54F2-463E-951B-E91F6D47BF3E}" destId="{6E5ED82B-3761-4287-A987-CA5078615771}" srcOrd="0" destOrd="0" parTransId="{9957E873-4076-428C-BFD5-3A57895AE517}" sibTransId="{EC7167D9-E556-4672-9408-2AC4EB407EB6}"/>
    <dgm:cxn modelId="{54EAFE29-D645-46C4-A927-9E88B9D8B4C7}" type="presOf" srcId="{88E54077-54F2-463E-951B-E91F6D47BF3E}" destId="{FEB2C4C6-19D7-41E8-82B0-A51408810828}" srcOrd="0" destOrd="0" presId="urn:microsoft.com/office/officeart/2005/8/layout/radial2"/>
    <dgm:cxn modelId="{05F9A2F2-4E5B-45B0-968B-A5311A6DC3D1}" type="presOf" srcId="{9957E873-4076-428C-BFD5-3A57895AE517}" destId="{770A6F55-582E-469A-AD8A-638A1E67307A}" srcOrd="0" destOrd="0" presId="urn:microsoft.com/office/officeart/2005/8/layout/radial2"/>
    <dgm:cxn modelId="{CAAB4232-E823-474D-91B7-37D5E54AD84C}" srcId="{88E54077-54F2-463E-951B-E91F6D47BF3E}" destId="{AE8C6603-3926-41FE-B7B7-282E75F798D5}" srcOrd="1" destOrd="0" parTransId="{830E3141-EA4C-4E14-A419-03D6A730CD77}" sibTransId="{852AFF5B-4D51-40BF-8A3A-8F5B41FD537A}"/>
    <dgm:cxn modelId="{7AD168F2-BF92-4389-B64C-9A55F05E246A}" type="presOf" srcId="{830E3141-EA4C-4E14-A419-03D6A730CD77}" destId="{B80AC40C-E0C5-493E-B7D7-C8F2C3359E3D}" srcOrd="0" destOrd="0" presId="urn:microsoft.com/office/officeart/2005/8/layout/radial2"/>
    <dgm:cxn modelId="{DA86B6DD-3564-4957-8B8F-E7398C962488}" type="presOf" srcId="{0FB10A0B-2DB4-42AA-AA49-0A15F7B5BDED}" destId="{B6C86510-42DC-4021-8C5F-F01FE6B70226}" srcOrd="0" destOrd="0" presId="urn:microsoft.com/office/officeart/2005/8/layout/radial2"/>
    <dgm:cxn modelId="{C46D4E74-FAA9-48C3-85D0-A13744E27421}" type="presOf" srcId="{AE8C6603-3926-41FE-B7B7-282E75F798D5}" destId="{AC3B9401-02BF-4A3D-A7D3-A28EED6C0CAB}" srcOrd="0" destOrd="0" presId="urn:microsoft.com/office/officeart/2005/8/layout/radial2"/>
    <dgm:cxn modelId="{53EC9532-FB24-44E1-B289-540F04DDD9A3}" srcId="{88E54077-54F2-463E-951B-E91F6D47BF3E}" destId="{86CF984B-ADAA-4647-A5D6-9BF0873BB4CB}" srcOrd="2" destOrd="0" parTransId="{0FB10A0B-2DB4-42AA-AA49-0A15F7B5BDED}" sibTransId="{74DEA9E5-3B70-4E3A-BF6D-271DEF6AF1A8}"/>
    <dgm:cxn modelId="{87C61A9E-86F9-47E2-AD45-508C81307601}" type="presOf" srcId="{6E5ED82B-3761-4287-A987-CA5078615771}" destId="{CD63C2F9-B14F-499B-8D2A-B6E245D8A78E}" srcOrd="0" destOrd="0" presId="urn:microsoft.com/office/officeart/2005/8/layout/radial2"/>
    <dgm:cxn modelId="{E4AB849B-328F-4DC8-AB9A-9779A67C8ABE}" type="presOf" srcId="{86CF984B-ADAA-4647-A5D6-9BF0873BB4CB}" destId="{8B254816-0FB7-45F8-8605-8B65F33952B4}" srcOrd="0" destOrd="0" presId="urn:microsoft.com/office/officeart/2005/8/layout/radial2"/>
    <dgm:cxn modelId="{EAA8082B-99D0-4BD8-8ABF-D30E9DDEEBB4}" type="presParOf" srcId="{FEB2C4C6-19D7-41E8-82B0-A51408810828}" destId="{0DD5C9DE-88AF-435E-B048-B3A583EF3304}" srcOrd="0" destOrd="0" presId="urn:microsoft.com/office/officeart/2005/8/layout/radial2"/>
    <dgm:cxn modelId="{5EA09B5E-CA5D-4562-AF37-3B75A9E8BC2C}" type="presParOf" srcId="{0DD5C9DE-88AF-435E-B048-B3A583EF3304}" destId="{035EB0DF-A056-4DB4-84EF-63B2023F2EB3}" srcOrd="0" destOrd="0" presId="urn:microsoft.com/office/officeart/2005/8/layout/radial2"/>
    <dgm:cxn modelId="{789877F0-4439-4342-A0B1-3BD5AC601F5C}" type="presParOf" srcId="{035EB0DF-A056-4DB4-84EF-63B2023F2EB3}" destId="{B10FAE7C-15AD-42C4-AC09-6985F2D5A95C}" srcOrd="0" destOrd="0" presId="urn:microsoft.com/office/officeart/2005/8/layout/radial2"/>
    <dgm:cxn modelId="{B66D343D-C457-4258-9518-3907EC7AAD20}" type="presParOf" srcId="{035EB0DF-A056-4DB4-84EF-63B2023F2EB3}" destId="{548B8F7C-EA08-4559-8CC9-1273A0AA7EB3}" srcOrd="1" destOrd="0" presId="urn:microsoft.com/office/officeart/2005/8/layout/radial2"/>
    <dgm:cxn modelId="{5EC3FF39-5593-4C19-94D6-6A9A2D93FB4F}" type="presParOf" srcId="{0DD5C9DE-88AF-435E-B048-B3A583EF3304}" destId="{770A6F55-582E-469A-AD8A-638A1E67307A}" srcOrd="1" destOrd="0" presId="urn:microsoft.com/office/officeart/2005/8/layout/radial2"/>
    <dgm:cxn modelId="{3FF426A4-55A1-4A90-B0D1-CE3305836CC6}" type="presParOf" srcId="{0DD5C9DE-88AF-435E-B048-B3A583EF3304}" destId="{2A7A57EF-758E-48C1-90A8-802A4C04E54C}" srcOrd="2" destOrd="0" presId="urn:microsoft.com/office/officeart/2005/8/layout/radial2"/>
    <dgm:cxn modelId="{BA6527B5-1E75-4358-B07A-90E29DD819E9}" type="presParOf" srcId="{2A7A57EF-758E-48C1-90A8-802A4C04E54C}" destId="{CD63C2F9-B14F-499B-8D2A-B6E245D8A78E}" srcOrd="0" destOrd="0" presId="urn:microsoft.com/office/officeart/2005/8/layout/radial2"/>
    <dgm:cxn modelId="{69A40BDD-0262-4B73-9D3E-477FAD2EE790}" type="presParOf" srcId="{2A7A57EF-758E-48C1-90A8-802A4C04E54C}" destId="{0A6D1199-0D09-4118-9A9B-A3BC2A6D81A2}" srcOrd="1" destOrd="0" presId="urn:microsoft.com/office/officeart/2005/8/layout/radial2"/>
    <dgm:cxn modelId="{F4160AF4-4CB5-4EF1-9636-C6EF96550EBC}" type="presParOf" srcId="{0DD5C9DE-88AF-435E-B048-B3A583EF3304}" destId="{B80AC40C-E0C5-493E-B7D7-C8F2C3359E3D}" srcOrd="3" destOrd="0" presId="urn:microsoft.com/office/officeart/2005/8/layout/radial2"/>
    <dgm:cxn modelId="{22D3C523-F1EA-4CBB-AD42-8704A57F01C0}" type="presParOf" srcId="{0DD5C9DE-88AF-435E-B048-B3A583EF3304}" destId="{08866897-3E33-4C28-9AC2-E4BC44790597}" srcOrd="4" destOrd="0" presId="urn:microsoft.com/office/officeart/2005/8/layout/radial2"/>
    <dgm:cxn modelId="{9B0F44A6-123B-46F3-86FB-0F38B8C78E2C}" type="presParOf" srcId="{08866897-3E33-4C28-9AC2-E4BC44790597}" destId="{AC3B9401-02BF-4A3D-A7D3-A28EED6C0CAB}" srcOrd="0" destOrd="0" presId="urn:microsoft.com/office/officeart/2005/8/layout/radial2"/>
    <dgm:cxn modelId="{D8295F38-2187-4DDD-9FEC-4B34E303B8BD}" type="presParOf" srcId="{08866897-3E33-4C28-9AC2-E4BC44790597}" destId="{28F344BF-F1B7-4A96-B625-DC06F67BE63C}" srcOrd="1" destOrd="0" presId="urn:microsoft.com/office/officeart/2005/8/layout/radial2"/>
    <dgm:cxn modelId="{1273CD58-9871-4710-853F-8B809E1DBF8C}" type="presParOf" srcId="{0DD5C9DE-88AF-435E-B048-B3A583EF3304}" destId="{B6C86510-42DC-4021-8C5F-F01FE6B70226}" srcOrd="5" destOrd="0" presId="urn:microsoft.com/office/officeart/2005/8/layout/radial2"/>
    <dgm:cxn modelId="{80187BEF-D7DE-4686-962E-21DD340A3960}" type="presParOf" srcId="{0DD5C9DE-88AF-435E-B048-B3A583EF3304}" destId="{658648E9-C885-43C7-8373-3640B8107156}" srcOrd="6" destOrd="0" presId="urn:microsoft.com/office/officeart/2005/8/layout/radial2"/>
    <dgm:cxn modelId="{62AAB49E-27BB-4532-B4A5-05A7E9F0E2F1}" type="presParOf" srcId="{658648E9-C885-43C7-8373-3640B8107156}" destId="{8B254816-0FB7-45F8-8605-8B65F33952B4}" srcOrd="0" destOrd="0" presId="urn:microsoft.com/office/officeart/2005/8/layout/radial2"/>
    <dgm:cxn modelId="{AB4A1727-8B27-4A8C-9300-5F02E9453A99}" type="presParOf" srcId="{658648E9-C885-43C7-8373-3640B8107156}" destId="{797A248E-FB3E-4729-9213-E40AFB64CE8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86510-42DC-4021-8C5F-F01FE6B70226}">
      <dsp:nvSpPr>
        <dsp:cNvPr id="0" name=""/>
        <dsp:cNvSpPr/>
      </dsp:nvSpPr>
      <dsp:spPr>
        <a:xfrm rot="2024107">
          <a:off x="2682607" y="3010460"/>
          <a:ext cx="976336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976336" y="235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AC40C-E0C5-493E-B7D7-C8F2C3359E3D}">
      <dsp:nvSpPr>
        <dsp:cNvPr id="0" name=""/>
        <dsp:cNvSpPr/>
      </dsp:nvSpPr>
      <dsp:spPr>
        <a:xfrm rot="21531461">
          <a:off x="2764678" y="2210158"/>
          <a:ext cx="1305504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1305504" y="235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A6F55-582E-469A-AD8A-638A1E67307A}">
      <dsp:nvSpPr>
        <dsp:cNvPr id="0" name=""/>
        <dsp:cNvSpPr/>
      </dsp:nvSpPr>
      <dsp:spPr>
        <a:xfrm rot="19705179">
          <a:off x="2705814" y="1568137"/>
          <a:ext cx="796707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796707" y="235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B8F7C-EA08-4559-8CC9-1273A0AA7EB3}">
      <dsp:nvSpPr>
        <dsp:cNvPr id="0" name=""/>
        <dsp:cNvSpPr/>
      </dsp:nvSpPr>
      <dsp:spPr>
        <a:xfrm>
          <a:off x="10" y="792089"/>
          <a:ext cx="2752145" cy="272047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63C2F9-B14F-499B-8D2A-B6E245D8A78E}">
      <dsp:nvSpPr>
        <dsp:cNvPr id="0" name=""/>
        <dsp:cNvSpPr/>
      </dsp:nvSpPr>
      <dsp:spPr>
        <a:xfrm>
          <a:off x="3048747" y="-391179"/>
          <a:ext cx="3098834" cy="2128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err="1" smtClean="0"/>
            <a:t>-Luxuscikkek</a:t>
          </a:r>
          <a:r>
            <a:rPr lang="hu-HU" sz="1400" kern="1200" dirty="0" smtClean="0"/>
            <a:t> a Távol-Keletről származtak, az Oszmán Birodalom miatt azonban kockázatos volt a szárazföldi kereskedelem,  a Földközi-tengeri kereskedelmet Velence uralta.</a:t>
          </a:r>
          <a:endParaRPr lang="hu-HU" sz="1400" kern="1200" dirty="0"/>
        </a:p>
      </dsp:txBody>
      <dsp:txXfrm>
        <a:off x="3502561" y="-79418"/>
        <a:ext cx="2191206" cy="1505318"/>
      </dsp:txXfrm>
    </dsp:sp>
    <dsp:sp modelId="{AC3B9401-02BF-4A3D-A7D3-A28EED6C0CAB}">
      <dsp:nvSpPr>
        <dsp:cNvPr id="0" name=""/>
        <dsp:cNvSpPr/>
      </dsp:nvSpPr>
      <dsp:spPr>
        <a:xfrm>
          <a:off x="4069863" y="1338752"/>
          <a:ext cx="1786527" cy="1728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err="1" smtClean="0"/>
            <a:t>-Cseh</a:t>
          </a:r>
          <a:r>
            <a:rPr lang="hu-HU" sz="1800" kern="1200" dirty="0" smtClean="0"/>
            <a:t>, magyar aranybányák kimerülőben voltak.</a:t>
          </a:r>
          <a:endParaRPr lang="hu-HU" sz="1800" kern="1200" dirty="0"/>
        </a:p>
      </dsp:txBody>
      <dsp:txXfrm>
        <a:off x="4331494" y="1591840"/>
        <a:ext cx="1263265" cy="1222014"/>
      </dsp:txXfrm>
    </dsp:sp>
    <dsp:sp modelId="{8B254816-0FB7-45F8-8605-8B65F33952B4}">
      <dsp:nvSpPr>
        <dsp:cNvPr id="0" name=""/>
        <dsp:cNvSpPr/>
      </dsp:nvSpPr>
      <dsp:spPr>
        <a:xfrm>
          <a:off x="3421789" y="2844434"/>
          <a:ext cx="1942057" cy="2011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err="1" smtClean="0"/>
            <a:t>-Lehetővé</a:t>
          </a:r>
          <a:r>
            <a:rPr lang="hu-HU" sz="1600" kern="1200" dirty="0" smtClean="0"/>
            <a:t> váltak a tengeri expedíciók a technikai újításoknak köszönhetően.</a:t>
          </a:r>
          <a:endParaRPr lang="hu-HU" sz="1600" kern="1200" dirty="0"/>
        </a:p>
      </dsp:txBody>
      <dsp:txXfrm>
        <a:off x="3706197" y="3138973"/>
        <a:ext cx="1373241" cy="1422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1862-298B-49B2-8B74-EDFAF39E9638}" type="datetimeFigureOut">
              <a:rPr lang="hu-HU" smtClean="0"/>
              <a:t>2014.01.27.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4481866-3D36-47D0-8968-610ABFE89C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1862-298B-49B2-8B74-EDFAF39E9638}" type="datetimeFigureOut">
              <a:rPr lang="hu-HU" smtClean="0"/>
              <a:t>2014.01.27.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1866-3D36-47D0-8968-610ABFE89C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1862-298B-49B2-8B74-EDFAF39E9638}" type="datetimeFigureOut">
              <a:rPr lang="hu-HU" smtClean="0"/>
              <a:t>2014.01.27.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1866-3D36-47D0-8968-610ABFE89C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1862-298B-49B2-8B74-EDFAF39E9638}" type="datetimeFigureOut">
              <a:rPr lang="hu-HU" smtClean="0"/>
              <a:t>2014.01.27.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1866-3D36-47D0-8968-610ABFE89C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1862-298B-49B2-8B74-EDFAF39E9638}" type="datetimeFigureOut">
              <a:rPr lang="hu-HU" smtClean="0"/>
              <a:t>2014.01.27.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1866-3D36-47D0-8968-610ABFE89C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1862-298B-49B2-8B74-EDFAF39E9638}" type="datetimeFigureOut">
              <a:rPr lang="hu-HU" smtClean="0"/>
              <a:t>2014.01.27.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1866-3D36-47D0-8968-610ABFE89C70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1862-298B-49B2-8B74-EDFAF39E9638}" type="datetimeFigureOut">
              <a:rPr lang="hu-HU" smtClean="0"/>
              <a:t>2014.01.27.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1866-3D36-47D0-8968-610ABFE89C70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1862-298B-49B2-8B74-EDFAF39E9638}" type="datetimeFigureOut">
              <a:rPr lang="hu-HU" smtClean="0"/>
              <a:t>2014.01.27.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1866-3D36-47D0-8968-610ABFE89C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1862-298B-49B2-8B74-EDFAF39E9638}" type="datetimeFigureOut">
              <a:rPr lang="hu-HU" smtClean="0"/>
              <a:t>2014.01.27.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1866-3D36-47D0-8968-610ABFE89C7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1862-298B-49B2-8B74-EDFAF39E9638}" type="datetimeFigureOut">
              <a:rPr lang="hu-HU" smtClean="0"/>
              <a:t>2014.01.27.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1866-3D36-47D0-8968-610ABFE89C70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1862-298B-49B2-8B74-EDFAF39E9638}" type="datetimeFigureOut">
              <a:rPr lang="hu-HU" smtClean="0"/>
              <a:t>2014.01.27.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1866-3D36-47D0-8968-610ABFE89C70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A191862-298B-49B2-8B74-EDFAF39E9638}" type="datetimeFigureOut">
              <a:rPr lang="hu-HU" smtClean="0"/>
              <a:t>2014.01.27.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4481866-3D36-47D0-8968-610ABFE89C70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2060848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/>
              <a:t>Európa a 16-17. században  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val="1560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683567" y="116632"/>
            <a:ext cx="5265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 smtClean="0"/>
              <a:t>Az abszolutizmus korszakai</a:t>
            </a:r>
            <a:endParaRPr lang="hu-HU" sz="36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849466" y="980728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1.) Korai abszolutizmus</a:t>
            </a:r>
          </a:p>
          <a:p>
            <a:r>
              <a:rPr lang="hu-HU" dirty="0"/>
              <a:t>	</a:t>
            </a:r>
            <a:r>
              <a:rPr lang="hu-HU" dirty="0" smtClean="0"/>
              <a:t>-15. század végétől a vesztfáliai békéig tart</a:t>
            </a:r>
          </a:p>
          <a:p>
            <a:r>
              <a:rPr lang="hu-HU" dirty="0"/>
              <a:t>	</a:t>
            </a:r>
            <a:r>
              <a:rPr lang="hu-HU" dirty="0" smtClean="0"/>
              <a:t>-A százéves háború után megerősödő államokat soroljuk ide 		(</a:t>
            </a:r>
            <a:r>
              <a:rPr lang="hu-HU" b="1" dirty="0" smtClean="0"/>
              <a:t>Franciaország</a:t>
            </a:r>
            <a:r>
              <a:rPr lang="hu-HU" dirty="0" smtClean="0"/>
              <a:t>,  Tudor- kori Anglia, Spanyolország)</a:t>
            </a:r>
          </a:p>
          <a:p>
            <a:r>
              <a:rPr lang="hu-HU" dirty="0" smtClean="0"/>
              <a:t>II.) Klasszikus abszolutizmus</a:t>
            </a:r>
          </a:p>
          <a:p>
            <a:r>
              <a:rPr lang="hu-HU" dirty="0"/>
              <a:t>	</a:t>
            </a:r>
            <a:r>
              <a:rPr lang="hu-HU" dirty="0" smtClean="0"/>
              <a:t>-1648-tól 1789-ig tart</a:t>
            </a:r>
          </a:p>
          <a:p>
            <a:r>
              <a:rPr lang="hu-HU" dirty="0"/>
              <a:t>	</a:t>
            </a:r>
            <a:r>
              <a:rPr lang="hu-HU" dirty="0" smtClean="0"/>
              <a:t>- Gazdaságot is szabályozó, korszerű igazgatás jellemzi</a:t>
            </a:r>
          </a:p>
          <a:p>
            <a:r>
              <a:rPr lang="hu-HU" dirty="0" smtClean="0"/>
              <a:t>III.) Felvilágosult abszolutizmus</a:t>
            </a:r>
          </a:p>
          <a:p>
            <a:r>
              <a:rPr lang="hu-HU" dirty="0"/>
              <a:t>	</a:t>
            </a:r>
            <a:r>
              <a:rPr lang="hu-HU" dirty="0" err="1" smtClean="0"/>
              <a:t>-Közép-Európai</a:t>
            </a:r>
            <a:r>
              <a:rPr lang="hu-HU" dirty="0" smtClean="0"/>
              <a:t> országokra jellemző</a:t>
            </a:r>
          </a:p>
          <a:p>
            <a:r>
              <a:rPr lang="hu-HU" dirty="0"/>
              <a:t>	</a:t>
            </a:r>
            <a:r>
              <a:rPr lang="hu-HU" dirty="0" smtClean="0"/>
              <a:t>-1740-től a napóleoni háborúkig tart</a:t>
            </a:r>
          </a:p>
          <a:p>
            <a:r>
              <a:rPr lang="hu-HU" dirty="0" smtClean="0"/>
              <a:t>IV.) Állami abszolutizmus</a:t>
            </a:r>
          </a:p>
          <a:p>
            <a:r>
              <a:rPr lang="hu-HU" dirty="0"/>
              <a:t>	</a:t>
            </a:r>
            <a:r>
              <a:rPr lang="hu-HU" dirty="0" err="1" smtClean="0"/>
              <a:t>-Német-Római</a:t>
            </a:r>
            <a:r>
              <a:rPr lang="hu-HU" dirty="0" smtClean="0"/>
              <a:t> Császárság utódállamaiban</a:t>
            </a:r>
          </a:p>
          <a:p>
            <a:r>
              <a:rPr lang="hu-HU" dirty="0"/>
              <a:t>	</a:t>
            </a:r>
            <a:r>
              <a:rPr lang="hu-HU" dirty="0" smtClean="0"/>
              <a:t>-1848-as eseményekig</a:t>
            </a:r>
          </a:p>
          <a:p>
            <a:r>
              <a:rPr lang="hu-HU" dirty="0" smtClean="0"/>
              <a:t>V.) Neoabszolutizmus</a:t>
            </a:r>
          </a:p>
          <a:p>
            <a:r>
              <a:rPr lang="hu-HU" dirty="0"/>
              <a:t>	</a:t>
            </a:r>
            <a:r>
              <a:rPr lang="hu-HU" dirty="0" err="1" smtClean="0"/>
              <a:t>-Ausztria</a:t>
            </a:r>
            <a:r>
              <a:rPr lang="hu-HU" dirty="0" smtClean="0"/>
              <a:t> kormányzati rendszere</a:t>
            </a:r>
          </a:p>
          <a:p>
            <a:r>
              <a:rPr lang="hu-HU" dirty="0"/>
              <a:t>	</a:t>
            </a:r>
            <a:r>
              <a:rPr lang="hu-HU" dirty="0" smtClean="0"/>
              <a:t>-1849-től kb. 1860-ig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056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23528" y="40466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Francia abszolutizmus előzményei</a:t>
            </a:r>
            <a:endParaRPr lang="hu-HU" sz="36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1628800"/>
            <a:ext cx="828092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-</a:t>
            </a:r>
            <a:r>
              <a:rPr lang="hu-HU" sz="2000" dirty="0" smtClean="0"/>
              <a:t>A központi állam kiépítése a 14. század elején megkezdődik. Létrejönnek a központi szervek (</a:t>
            </a:r>
            <a:r>
              <a:rPr lang="hu-HU" sz="2000" dirty="0" err="1" smtClean="0"/>
              <a:t>pl</a:t>
            </a:r>
            <a:r>
              <a:rPr lang="hu-HU" sz="2000" dirty="0" smtClean="0"/>
              <a:t>: Számadási Kamara) és elterjednek a királyi titkár elnevezésű tisztviselők.</a:t>
            </a:r>
          </a:p>
          <a:p>
            <a:pPr algn="just"/>
            <a:r>
              <a:rPr lang="hu-HU" sz="2000" dirty="0" smtClean="0"/>
              <a:t>-A francia király valamennyi tartomány urává válik, a trónöröklés automatikus lesz:  az utód az előd halálakor azonnal átveszi a hatalmat. </a:t>
            </a:r>
            <a:r>
              <a:rPr lang="hu-HU" sz="2000" i="1" dirty="0" smtClean="0"/>
              <a:t>(„meghalt a király, éljen a király”)</a:t>
            </a:r>
          </a:p>
          <a:p>
            <a:pPr algn="just"/>
            <a:r>
              <a:rPr lang="hu-HU" sz="2000" dirty="0" smtClean="0"/>
              <a:t>-1439-ben az rendi gyűlés állandó hadiadót szavaz meg,  amivel legfontosabb fegyverét adja fel.</a:t>
            </a:r>
          </a:p>
          <a:p>
            <a:pPr algn="just"/>
            <a:r>
              <a:rPr lang="hu-HU" sz="2000" dirty="0" smtClean="0"/>
              <a:t>-1453-ban véget ér a százéves háború, kiűzik az angolokat a kontinensről.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249439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19472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I</a:t>
            </a:r>
            <a:r>
              <a:rPr lang="hu-HU" sz="3200" dirty="0" smtClean="0"/>
              <a:t>. Ferenc uralkodása és az abszolutizmus kezdetei</a:t>
            </a:r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102652" y="665803"/>
            <a:ext cx="72728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err="1" smtClean="0"/>
              <a:t>-Első</a:t>
            </a:r>
            <a:r>
              <a:rPr lang="hu-HU" dirty="0" smtClean="0"/>
              <a:t> abszolutista kormányzási kísérlet.</a:t>
            </a:r>
          </a:p>
          <a:p>
            <a:pPr algn="just"/>
            <a:r>
              <a:rPr lang="hu-HU" dirty="0" smtClean="0"/>
              <a:t>-A rendi gyűlést nem hívja össze, helyette királyi rendeletekkel kormányoz.</a:t>
            </a:r>
          </a:p>
          <a:p>
            <a:pPr algn="just"/>
            <a:r>
              <a:rPr lang="hu-HU" dirty="0" err="1" smtClean="0"/>
              <a:t>-Hódító</a:t>
            </a:r>
            <a:r>
              <a:rPr lang="hu-HU" dirty="0" smtClean="0"/>
              <a:t> törekvései a spanyol Habsburgok ellenállásában elbuknak.  A központi hatalom ellenes fellépések összekapcsolódnak a reformáció térnyerésével. A francia kálvinistákat </a:t>
            </a:r>
            <a:r>
              <a:rPr lang="hu-HU" b="1" dirty="0" smtClean="0"/>
              <a:t>HUGENOTTÁKNAK</a:t>
            </a:r>
            <a:r>
              <a:rPr lang="hu-HU" dirty="0" smtClean="0"/>
              <a:t> nevezzük.</a:t>
            </a:r>
          </a:p>
          <a:p>
            <a:pPr algn="just"/>
            <a:endParaRPr lang="hu-HU" dirty="0"/>
          </a:p>
          <a:p>
            <a:pPr algn="just"/>
            <a:r>
              <a:rPr lang="hu-HU" dirty="0" smtClean="0"/>
              <a:t>A küzdelem legvéresebb eseménye: </a:t>
            </a:r>
            <a:r>
              <a:rPr lang="hu-HU" b="1" dirty="0" smtClean="0"/>
              <a:t>Szent Bertalan éjszakája</a:t>
            </a:r>
            <a:r>
              <a:rPr lang="hu-HU" dirty="0" smtClean="0"/>
              <a:t>, 1572. augusztus 24.</a:t>
            </a:r>
          </a:p>
          <a:p>
            <a:pPr algn="just"/>
            <a:r>
              <a:rPr lang="hu-HU" dirty="0"/>
              <a:t>	</a:t>
            </a:r>
            <a:r>
              <a:rPr lang="hu-HU" dirty="0" err="1" smtClean="0"/>
              <a:t>-Bourbon</a:t>
            </a:r>
            <a:r>
              <a:rPr lang="hu-HU" dirty="0" smtClean="0"/>
              <a:t> Henrik esküvőjén a </a:t>
            </a:r>
            <a:r>
              <a:rPr lang="hu-HU" smtClean="0"/>
              <a:t>katolikusok 2-3000ezer </a:t>
            </a:r>
            <a:r>
              <a:rPr lang="hu-HU" dirty="0" smtClean="0"/>
              <a:t>hugenottát mészároltak le.</a:t>
            </a:r>
          </a:p>
          <a:p>
            <a:pPr algn="just"/>
            <a:endParaRPr lang="hu-HU" dirty="0"/>
          </a:p>
          <a:p>
            <a:pPr algn="just"/>
            <a:r>
              <a:rPr lang="hu-HU" dirty="0" smtClean="0"/>
              <a:t>A vallásháború során kihalt a Valois-ház. Majd Bourbon Henriket választották királlyá.</a:t>
            </a:r>
          </a:p>
          <a:p>
            <a:pPr algn="just"/>
            <a:r>
              <a:rPr lang="hu-HU" dirty="0"/>
              <a:t>	</a:t>
            </a:r>
            <a:r>
              <a:rPr lang="hu-HU" dirty="0" err="1" smtClean="0"/>
              <a:t>-Henrik</a:t>
            </a:r>
            <a:r>
              <a:rPr lang="hu-HU" dirty="0" smtClean="0"/>
              <a:t> áttért a katolikus hitre (</a:t>
            </a:r>
            <a:r>
              <a:rPr lang="hu-HU" i="1" dirty="0" smtClean="0"/>
              <a:t>Párizs megér egy misét</a:t>
            </a:r>
            <a:r>
              <a:rPr lang="hu-HU" dirty="0" smtClean="0"/>
              <a:t>) és véget vetett a vallási küzdelmeknek.</a:t>
            </a:r>
          </a:p>
          <a:p>
            <a:pPr algn="just"/>
            <a:r>
              <a:rPr lang="hu-HU" dirty="0"/>
              <a:t>	</a:t>
            </a:r>
            <a:r>
              <a:rPr lang="hu-HU" dirty="0" smtClean="0"/>
              <a:t>-A nyugalom érdekében türelmi rendeletet adott ki. (</a:t>
            </a:r>
            <a:r>
              <a:rPr lang="hu-HU" b="1" dirty="0" smtClean="0"/>
              <a:t>nantes-i ediktum 1598</a:t>
            </a:r>
            <a:r>
              <a:rPr lang="hu-HU" dirty="0" smtClean="0"/>
              <a:t>): </a:t>
            </a:r>
            <a:r>
              <a:rPr lang="hu-HU" dirty="0" err="1" smtClean="0"/>
              <a:t>megerőstíette</a:t>
            </a:r>
            <a:r>
              <a:rPr lang="hu-HU" dirty="0" smtClean="0"/>
              <a:t> a katolikus egyház helyzetét, korlátozottan biztosította a hugenották számára a vallásgyakorlás lehetőségét.</a:t>
            </a:r>
          </a:p>
          <a:p>
            <a:pPr algn="just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92430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.blog.hu/to/toriblog/image/hugenotta/bertala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701237"/>
            <a:ext cx="4680520" cy="491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781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019674"/>
            <a:ext cx="7772400" cy="4209257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Az általános rendi gyűlés törvényhozó jogköröket nem gyakorol, 1439-ben lemond az adómegajánlás jogáról is. Az 1500-as évek első harmadától össze sem hívják azt.</a:t>
            </a:r>
          </a:p>
          <a:p>
            <a:pPr algn="just"/>
            <a:r>
              <a:rPr lang="hu-HU" dirty="0" smtClean="0"/>
              <a:t>Működik az előkelők gyűlése is. Döntést nem hoz, csak véleményez. Gyakran ülésezik. Király meghívottjai biztosítják az uralkodó támogatását.</a:t>
            </a:r>
          </a:p>
          <a:p>
            <a:pPr algn="just"/>
            <a:r>
              <a:rPr lang="hu-HU" dirty="0" smtClean="0"/>
              <a:t>A valódi jogalkotás a király hatáskörébe tartozik, a királyi rendeletek (</a:t>
            </a:r>
            <a:r>
              <a:rPr lang="hu-HU" i="1" dirty="0" err="1" smtClean="0"/>
              <a:t>ordonnance-ok</a:t>
            </a:r>
            <a:r>
              <a:rPr lang="hu-HU" dirty="0" smtClean="0"/>
              <a:t>) ellen párizsi parlament tiltakozást adhat ki, ha azt jogellenesnek találja. A király az </a:t>
            </a:r>
            <a:r>
              <a:rPr lang="hu-HU" dirty="0" err="1" smtClean="0"/>
              <a:t>ordonnance-ok</a:t>
            </a:r>
            <a:r>
              <a:rPr lang="hu-HU" dirty="0" smtClean="0"/>
              <a:t> mellet </a:t>
            </a:r>
            <a:r>
              <a:rPr lang="hu-HU" i="1" dirty="0" err="1" smtClean="0"/>
              <a:t>édit-t</a:t>
            </a:r>
            <a:r>
              <a:rPr lang="hu-HU" i="1" dirty="0" smtClean="0"/>
              <a:t>, </a:t>
            </a:r>
            <a:r>
              <a:rPr lang="hu-HU" dirty="0" smtClean="0"/>
              <a:t>azaz halaszthatatlan igazgatási rendeletet is kiadhat. Ilyenekkel dönt rendészeti kérdésekben, illetve pénzügyekben.</a:t>
            </a:r>
          </a:p>
          <a:p>
            <a:pPr algn="just"/>
            <a:r>
              <a:rPr lang="hu-HU" dirty="0" smtClean="0"/>
              <a:t>Hivatalviselés saját formája jön létre: hivatalokat megvásárolták. A polgárság </a:t>
            </a:r>
            <a:r>
              <a:rPr lang="hu-HU" dirty="0" err="1" smtClean="0"/>
              <a:t>szívessen</a:t>
            </a:r>
            <a:r>
              <a:rPr lang="hu-HU" dirty="0" smtClean="0"/>
              <a:t> fektette vállalkozásból nyert pénzét hivatalok vásárlásába.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67544" y="404664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A francia abszolút monarchia tényezői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140780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47667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XIV. Lajos uralma</a:t>
            </a:r>
            <a:endParaRPr lang="hu-HU" sz="36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248607" y="1268760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err="1" smtClean="0"/>
              <a:t>-Közvetlen</a:t>
            </a:r>
            <a:r>
              <a:rPr lang="hu-HU" dirty="0" smtClean="0"/>
              <a:t> irányítása alá vonta az államügyeket. A feladatok végrehajtása miniszterei, államtitkárai kezében összpontosult, de minden lényeges döntést ő hagyott jóvá. Helyi szinten az igazgatás rendi kézben maradt, de királyi küldöttek (</a:t>
            </a:r>
            <a:r>
              <a:rPr lang="hu-HU" b="1" dirty="0" smtClean="0"/>
              <a:t>intendánsok</a:t>
            </a:r>
            <a:r>
              <a:rPr lang="hu-HU" dirty="0" smtClean="0"/>
              <a:t>) érvényesítették Lajos akaratát.</a:t>
            </a:r>
          </a:p>
          <a:p>
            <a:pPr algn="just"/>
            <a:r>
              <a:rPr lang="hu-HU" dirty="0" err="1" smtClean="0"/>
              <a:t>-</a:t>
            </a:r>
            <a:r>
              <a:rPr lang="hu-HU" b="1" dirty="0" err="1" smtClean="0"/>
              <a:t>Visszavonta</a:t>
            </a:r>
            <a:r>
              <a:rPr lang="hu-HU" b="1" dirty="0" smtClean="0"/>
              <a:t> a nantes-i ediktumot.</a:t>
            </a:r>
            <a:r>
              <a:rPr lang="hu-HU" dirty="0" smtClean="0"/>
              <a:t> A protestánsok vagy katolizáltak vagy elhagyták az országot.</a:t>
            </a:r>
          </a:p>
          <a:p>
            <a:pPr algn="just"/>
            <a:r>
              <a:rPr lang="hu-HU" dirty="0" err="1" smtClean="0"/>
              <a:t>-</a:t>
            </a:r>
            <a:r>
              <a:rPr lang="hu-HU" b="1" dirty="0" err="1" smtClean="0"/>
              <a:t>Versailles</a:t>
            </a:r>
            <a:r>
              <a:rPr lang="hu-HU" dirty="0" err="1" smtClean="0"/>
              <a:t>ben</a:t>
            </a:r>
            <a:r>
              <a:rPr lang="hu-HU" dirty="0" smtClean="0"/>
              <a:t>  létrehozta a francia politikai és társasági élet központját.</a:t>
            </a:r>
          </a:p>
          <a:p>
            <a:pPr algn="just"/>
            <a:r>
              <a:rPr lang="hu-HU" dirty="0" err="1" smtClean="0"/>
              <a:t>-</a:t>
            </a:r>
            <a:r>
              <a:rPr lang="hu-HU" b="1" dirty="0" err="1" smtClean="0"/>
              <a:t>Merkantilizmus</a:t>
            </a:r>
            <a:r>
              <a:rPr lang="hu-HU" dirty="0" smtClean="0"/>
              <a:t>: magas vámokkal védi a hazai ipart a külföldi versenytársaktól, alacsony vámokkal segíti az exportot. A nyersanyagok esetében alacsonyak a behozatali vámok, s magas vámokat szab azért, hogy a nyersanyagok az országban maradjanak</a:t>
            </a:r>
          </a:p>
          <a:p>
            <a:pPr algn="just"/>
            <a:r>
              <a:rPr lang="hu-HU" dirty="0" err="1" smtClean="0"/>
              <a:t>-</a:t>
            </a:r>
            <a:r>
              <a:rPr lang="hu-HU" b="1" dirty="0" err="1" smtClean="0"/>
              <a:t>Reguláris</a:t>
            </a:r>
            <a:r>
              <a:rPr lang="hu-HU" b="1" dirty="0" smtClean="0"/>
              <a:t> hadsereget hozott létre</a:t>
            </a:r>
            <a:r>
              <a:rPr lang="hu-HU" dirty="0" smtClean="0"/>
              <a:t>: állandó hadsereg, hivatásos tisztekkel és folyamatosan toborzott legénységgel.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325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nationalgeographic.com/wpf/media-live/photos/000/280/cache/versailles-palace-and-garden_28028_600x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6840760" cy="51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10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62461" y="1430381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Hadügyi forradalom</a:t>
            </a:r>
            <a:endParaRPr lang="hu-HU" sz="36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79512" y="2086868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-14-15. században elterjed a puskapor</a:t>
            </a:r>
          </a:p>
          <a:p>
            <a:r>
              <a:rPr lang="hu-HU" dirty="0" smtClean="0"/>
              <a:t>-A nehéztüzérség  elterjedésével a várak, a könnyűtüzérség térhódításával a lovasság veszít jelentőségéből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4175956" y="2997570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Hajózás forradalma</a:t>
            </a:r>
            <a:endParaRPr lang="hu-HU" sz="36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3995936" y="3640568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-új</a:t>
            </a:r>
            <a:r>
              <a:rPr lang="hu-HU" dirty="0" smtClean="0"/>
              <a:t> hajótípusok:  </a:t>
            </a:r>
            <a:r>
              <a:rPr lang="hu-HU" dirty="0" err="1" smtClean="0"/>
              <a:t>karavella</a:t>
            </a:r>
            <a:r>
              <a:rPr lang="hu-HU" dirty="0" smtClean="0"/>
              <a:t>, </a:t>
            </a:r>
            <a:r>
              <a:rPr lang="hu-HU" dirty="0" err="1" smtClean="0"/>
              <a:t>karakk</a:t>
            </a:r>
            <a:endParaRPr lang="hu-HU" dirty="0" smtClean="0"/>
          </a:p>
          <a:p>
            <a:r>
              <a:rPr lang="hu-HU" dirty="0" smtClean="0"/>
              <a:t>-A Föld mégis gömbölyű. Ha pedig gömbölyű, akkor körül lehet hajózni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406477" y="393305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Műveltség</a:t>
            </a:r>
            <a:endParaRPr lang="hu-HU" sz="36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1691680" y="4623433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-Gutenberg</a:t>
            </a:r>
            <a:r>
              <a:rPr lang="hu-HU" dirty="0" smtClean="0"/>
              <a:t>, 1450</a:t>
            </a:r>
          </a:p>
          <a:p>
            <a:r>
              <a:rPr lang="hu-HU" dirty="0" err="1" smtClean="0"/>
              <a:t>-elősegíti</a:t>
            </a:r>
            <a:r>
              <a:rPr lang="hu-HU" dirty="0" smtClean="0"/>
              <a:t> a humanizmus, reformáció terjedését</a:t>
            </a:r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1115616" y="476672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/>
              <a:t>A 15. századi fejlődés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72132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23528" y="47667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Földrajzi felfedezések okai</a:t>
            </a:r>
            <a:endParaRPr lang="hu-HU" sz="36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68369752"/>
              </p:ext>
            </p:extLst>
          </p:nvPr>
        </p:nvGraphicFramePr>
        <p:xfrm>
          <a:off x="683568" y="1556792"/>
          <a:ext cx="820891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790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332656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Földrajzi felfedezések következményei:</a:t>
            </a:r>
            <a:endParaRPr lang="hu-HU" sz="24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2735796" y="729309"/>
            <a:ext cx="55086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hu-HU" sz="1600" dirty="0" smtClean="0"/>
              <a:t>A korábbi periféria államok (Anglia, ibériai államok) világhatalommá válnak.</a:t>
            </a:r>
          </a:p>
          <a:p>
            <a:pPr marL="285750" indent="-285750" algn="just">
              <a:buFontTx/>
              <a:buChar char="-"/>
            </a:pPr>
            <a:r>
              <a:rPr lang="hu-HU" sz="1600" dirty="0" smtClean="0"/>
              <a:t>A gazdaságot meghatározó mezőgazdaságból kiszolgáló ágazat lesz, felértékelődik az ipar és a kereskedelem szerepe.</a:t>
            </a:r>
          </a:p>
          <a:p>
            <a:pPr marL="285750" indent="-285750" algn="just">
              <a:buFontTx/>
              <a:buChar char="-"/>
            </a:pPr>
            <a:r>
              <a:rPr lang="hu-HU" sz="1600" dirty="0" smtClean="0"/>
              <a:t>A nem nemesi rétegek kezében hatalmas vagyon halmozódik fel. Megkérdőjeleződnek a rendi-nemesi előjogok.</a:t>
            </a:r>
          </a:p>
          <a:p>
            <a:pPr marL="285750" indent="-285750" algn="just">
              <a:buFontTx/>
              <a:buChar char="-"/>
            </a:pPr>
            <a:r>
              <a:rPr lang="hu-HU" sz="1600" dirty="0" smtClean="0"/>
              <a:t>Kibontakozik a VILÁGKERESKEDELEM</a:t>
            </a:r>
            <a:endParaRPr lang="hu-HU" sz="1600" dirty="0"/>
          </a:p>
        </p:txBody>
      </p:sp>
      <p:sp>
        <p:nvSpPr>
          <p:cNvPr id="4" name="Háromszög 3"/>
          <p:cNvSpPr/>
          <p:nvPr/>
        </p:nvSpPr>
        <p:spPr>
          <a:xfrm>
            <a:off x="3187258" y="2914523"/>
            <a:ext cx="2520280" cy="1526945"/>
          </a:xfrm>
          <a:prstGeom prst="triangle">
            <a:avLst>
              <a:gd name="adj" fmla="val 4945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3959932" y="254519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Afrika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5842457" y="44036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Európa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907704" y="442733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Amerika</a:t>
            </a:r>
            <a:endParaRPr lang="hu-HU" dirty="0"/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3203848" y="4626430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3203848" y="465927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Nemesfém, gyarmatáru</a:t>
            </a:r>
            <a:endParaRPr lang="hu-HU" dirty="0"/>
          </a:p>
        </p:txBody>
      </p:sp>
      <p:cxnSp>
        <p:nvCxnSpPr>
          <p:cNvPr id="14" name="Egyenes összekötő nyíllal 13"/>
          <p:cNvCxnSpPr/>
          <p:nvPr/>
        </p:nvCxnSpPr>
        <p:spPr>
          <a:xfrm flipH="1">
            <a:off x="3203848" y="5229200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3707904" y="524070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iparcikkek</a:t>
            </a:r>
            <a:endParaRPr lang="hu-HU" dirty="0"/>
          </a:p>
        </p:txBody>
      </p:sp>
      <p:cxnSp>
        <p:nvCxnSpPr>
          <p:cNvPr id="17" name="Egyenes összekötő nyíllal 16"/>
          <p:cNvCxnSpPr/>
          <p:nvPr/>
        </p:nvCxnSpPr>
        <p:spPr>
          <a:xfrm flipH="1" flipV="1">
            <a:off x="4856536" y="2870792"/>
            <a:ext cx="1288459" cy="1491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 rot="3018359">
            <a:off x="4994866" y="3146740"/>
            <a:ext cx="1825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Iparcikkek, alkohol</a:t>
            </a:r>
            <a:endParaRPr lang="hu-HU" dirty="0"/>
          </a:p>
        </p:txBody>
      </p:sp>
      <p:cxnSp>
        <p:nvCxnSpPr>
          <p:cNvPr id="20" name="Egyenes összekötő nyíllal 19"/>
          <p:cNvCxnSpPr/>
          <p:nvPr/>
        </p:nvCxnSpPr>
        <p:spPr>
          <a:xfrm flipH="1">
            <a:off x="2735796" y="2870792"/>
            <a:ext cx="1224136" cy="1350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 rot="18789975">
            <a:off x="1943177" y="2824336"/>
            <a:ext cx="1658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Európaiak rabszolgát vesznek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95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79512" y="33265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Reformáció, katolikus megújulás</a:t>
            </a:r>
            <a:endParaRPr lang="hu-HU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1601"/>
            <a:ext cx="3032745" cy="4142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83" y="1253271"/>
            <a:ext cx="3284945" cy="411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78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 flipH="1">
            <a:off x="938817" y="295684"/>
            <a:ext cx="6585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Luther Márton és egyháza (evangélikus egyház)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90453" y="836712"/>
            <a:ext cx="82809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600" b="1" dirty="0" smtClean="0"/>
              <a:t>1517</a:t>
            </a:r>
            <a:r>
              <a:rPr lang="hu-HU" sz="1600" dirty="0" smtClean="0"/>
              <a:t>-ben közzétette az egyház megújítását célzó elképzeléseit </a:t>
            </a:r>
            <a:r>
              <a:rPr lang="hu-HU" sz="1600" b="1" dirty="0" smtClean="0"/>
              <a:t>Wittenberg</a:t>
            </a:r>
            <a:r>
              <a:rPr lang="hu-HU" sz="1600" dirty="0" smtClean="0"/>
              <a:t>ben</a:t>
            </a:r>
          </a:p>
          <a:p>
            <a:pPr algn="just"/>
            <a:r>
              <a:rPr lang="hu-HU" sz="1600" dirty="0"/>
              <a:t>	</a:t>
            </a:r>
            <a:r>
              <a:rPr lang="hu-HU" sz="1600" b="1" dirty="0" smtClean="0"/>
              <a:t>- az ember egyedül Isten kegyelméből, a hit által üdvözülhet</a:t>
            </a:r>
            <a:r>
              <a:rPr lang="hu-HU" sz="1600" dirty="0" smtClean="0"/>
              <a:t>. Ehhez nincs szükség az egyház közreműködésére</a:t>
            </a:r>
          </a:p>
          <a:p>
            <a:pPr algn="just"/>
            <a:r>
              <a:rPr lang="hu-HU" sz="1600" dirty="0"/>
              <a:t>	</a:t>
            </a:r>
            <a:r>
              <a:rPr lang="hu-HU" sz="1600" dirty="0" smtClean="0"/>
              <a:t>- A császár ellene fordult (V. </a:t>
            </a:r>
            <a:r>
              <a:rPr lang="hu-HU" sz="1600" dirty="0"/>
              <a:t> </a:t>
            </a:r>
            <a:r>
              <a:rPr lang="hu-HU" sz="1600" dirty="0" smtClean="0"/>
              <a:t>Károly), a fejedelmek viszont Luther mögé álltak. Vallásháború tört ki, melyet az </a:t>
            </a:r>
            <a:r>
              <a:rPr lang="hu-HU" sz="1600" b="1" dirty="0" smtClean="0"/>
              <a:t>augsburgi vallásbéke </a:t>
            </a:r>
            <a:r>
              <a:rPr lang="hu-HU" sz="1600" dirty="0" smtClean="0"/>
              <a:t>zárt le </a:t>
            </a:r>
            <a:r>
              <a:rPr lang="hu-HU" sz="1600" b="1" dirty="0" smtClean="0"/>
              <a:t>1555-ben. </a:t>
            </a:r>
            <a:r>
              <a:rPr lang="hu-HU" sz="1600" b="1" dirty="0"/>
              <a:t> </a:t>
            </a:r>
            <a:r>
              <a:rPr lang="hu-HU" sz="1600" b="1" dirty="0" err="1" smtClean="0"/>
              <a:t>Cuius</a:t>
            </a:r>
            <a:r>
              <a:rPr lang="hu-HU" sz="1600" b="1" dirty="0" smtClean="0"/>
              <a:t> </a:t>
            </a:r>
            <a:r>
              <a:rPr lang="hu-HU" sz="1600" b="1" dirty="0" err="1" smtClean="0"/>
              <a:t>regio</a:t>
            </a:r>
            <a:r>
              <a:rPr lang="hu-HU" sz="1600" b="1" dirty="0" smtClean="0"/>
              <a:t>, </a:t>
            </a:r>
            <a:r>
              <a:rPr lang="hu-HU" sz="1600" b="1" dirty="0" err="1" smtClean="0"/>
              <a:t>eius</a:t>
            </a:r>
            <a:r>
              <a:rPr lang="hu-HU" sz="1600" b="1" dirty="0" smtClean="0"/>
              <a:t> religio.</a:t>
            </a:r>
          </a:p>
          <a:p>
            <a:r>
              <a:rPr lang="hu-HU" dirty="0"/>
              <a:t>	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827584" y="292494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Kálvini reformáció (református egyház)</a:t>
            </a:r>
            <a:endParaRPr lang="hu-HU" sz="2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467544" y="3573016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600" dirty="0" smtClean="0"/>
              <a:t>- Fő műve: A keresztény vallás tanítása (1536)</a:t>
            </a:r>
          </a:p>
          <a:p>
            <a:pPr marL="285750" indent="-285750" algn="just">
              <a:buFontTx/>
              <a:buChar char="-"/>
            </a:pPr>
            <a:r>
              <a:rPr lang="hu-HU" sz="1600" b="1" dirty="0" smtClean="0"/>
              <a:t>Predesztináció-tana: Isten előre kiválasztotta, hogy ki jut üdvösségre és ki kárhozatra, az emberek pedig tisztes életvitellel fejezhetik ki, hogy bíznak Istenben</a:t>
            </a:r>
          </a:p>
          <a:p>
            <a:pPr marL="285750" indent="-285750" algn="just">
              <a:buFontTx/>
              <a:buChar char="-"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77167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7544" y="40466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Ellenreformáció</a:t>
            </a:r>
            <a:endParaRPr lang="hu-HU" sz="2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683568" y="1196752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-Pápaság</a:t>
            </a:r>
            <a:r>
              <a:rPr lang="hu-HU" dirty="0" smtClean="0"/>
              <a:t>, Habsburgok, franciák támogatták.</a:t>
            </a:r>
          </a:p>
          <a:p>
            <a:r>
              <a:rPr lang="hu-HU" dirty="0" smtClean="0"/>
              <a:t>-A megújulás fóruma a </a:t>
            </a:r>
            <a:r>
              <a:rPr lang="hu-HU" b="1" dirty="0" smtClean="0"/>
              <a:t>tridenti zsinat volt (1545-1563)</a:t>
            </a:r>
          </a:p>
          <a:p>
            <a:r>
              <a:rPr lang="hu-HU" dirty="0"/>
              <a:t>	</a:t>
            </a:r>
            <a:r>
              <a:rPr lang="hu-HU" dirty="0" smtClean="0"/>
              <a:t>- betiltották a búcsúcédulák árusítását</a:t>
            </a:r>
          </a:p>
          <a:p>
            <a:r>
              <a:rPr lang="hu-HU" dirty="0"/>
              <a:t>	</a:t>
            </a:r>
            <a:r>
              <a:rPr lang="hu-HU" dirty="0" smtClean="0"/>
              <a:t>- vallási élethez méltó erkölcsi normákat szabtak a papoknak</a:t>
            </a:r>
          </a:p>
          <a:p>
            <a:r>
              <a:rPr lang="hu-HU" dirty="0"/>
              <a:t>	</a:t>
            </a:r>
            <a:r>
              <a:rPr lang="hu-HU" dirty="0" smtClean="0"/>
              <a:t>- megerősítették a szentek tiszteletét, a szerzetesi mozgalmat</a:t>
            </a:r>
          </a:p>
          <a:p>
            <a:r>
              <a:rPr lang="hu-HU" dirty="0"/>
              <a:t>	</a:t>
            </a:r>
            <a:r>
              <a:rPr lang="hu-HU" dirty="0" err="1" smtClean="0"/>
              <a:t>-index</a:t>
            </a:r>
            <a:r>
              <a:rPr lang="hu-HU" dirty="0" smtClean="0"/>
              <a:t> (tiltott könyvek listája) felállítása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971600" y="3717032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Loyolai Szent Ignác</a:t>
            </a:r>
          </a:p>
          <a:p>
            <a:r>
              <a:rPr lang="hu-HU" dirty="0" err="1" smtClean="0"/>
              <a:t>-megalapította</a:t>
            </a:r>
            <a:r>
              <a:rPr lang="hu-HU" dirty="0" smtClean="0"/>
              <a:t> a </a:t>
            </a:r>
            <a:r>
              <a:rPr lang="hu-HU" b="1" dirty="0" smtClean="0"/>
              <a:t>jezsuita rendet</a:t>
            </a:r>
            <a:r>
              <a:rPr lang="hu-HU" dirty="0" smtClean="0"/>
              <a:t>, amely főfeladatának a katolicizmus védelmét </a:t>
            </a:r>
            <a:r>
              <a:rPr lang="hu-HU" dirty="0" smtClean="0"/>
              <a:t>tartotta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56660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1684784"/>
          </a:xfrm>
        </p:spPr>
        <p:txBody>
          <a:bodyPr>
            <a:normAutofit/>
          </a:bodyPr>
          <a:lstStyle/>
          <a:p>
            <a:r>
              <a:rPr lang="hu-HU" sz="6600" dirty="0" smtClean="0"/>
              <a:t>Abszolutizmusok</a:t>
            </a:r>
            <a:endParaRPr lang="hu-HU" sz="6600" dirty="0"/>
          </a:p>
        </p:txBody>
      </p:sp>
    </p:spTree>
    <p:extLst>
      <p:ext uri="{BB962C8B-B14F-4D97-AF65-F5344CB8AC3E}">
        <p14:creationId xmlns:p14="http://schemas.microsoft.com/office/powerpoint/2010/main" val="165410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7544" y="241118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Mit jelent a kifejezés?</a:t>
            </a:r>
            <a:endParaRPr lang="hu-HU" sz="36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872774" y="892710"/>
            <a:ext cx="73448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2000" dirty="0" smtClean="0"/>
              <a:t>Egy eszmerendszer,  egy kormányzási módszer </a:t>
            </a:r>
          </a:p>
          <a:p>
            <a:pPr marL="285750" indent="-285750">
              <a:buFontTx/>
              <a:buChar char="-"/>
            </a:pPr>
            <a:r>
              <a:rPr lang="hu-HU" sz="2000" dirty="0"/>
              <a:t> </a:t>
            </a:r>
            <a:r>
              <a:rPr lang="hu-HU" sz="2000" dirty="0" smtClean="0"/>
              <a:t>A legfőbb államhatalom valamennyi funkcióra kiterjedően  az  államfő kezében van </a:t>
            </a:r>
          </a:p>
          <a:p>
            <a:pPr marL="285750" indent="-285750">
              <a:buFontTx/>
              <a:buChar char="-"/>
            </a:pPr>
            <a:r>
              <a:rPr lang="hu-HU" sz="2000" i="1" dirty="0" smtClean="0"/>
              <a:t>Abszolút monarchia:  olyan kormányforma, amelyben az Isten kegyelméből uralkodó király hatalma nincs alárendelve a földi törvényeknek</a:t>
            </a:r>
            <a:r>
              <a:rPr lang="hu-HU" sz="20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hu-HU" sz="2000" dirty="0" smtClean="0"/>
              <a:t>Abszolút monarchia 3 alapvető igazgatási területe:  hadügy,  pénzügy,  igazságügyi igazgatás</a:t>
            </a:r>
          </a:p>
          <a:p>
            <a:pPr marL="285750" indent="-285750">
              <a:buFontTx/>
              <a:buChar char="-"/>
            </a:pPr>
            <a:r>
              <a:rPr lang="hu-HU" sz="2000" dirty="0" smtClean="0"/>
              <a:t>Teljes mértékben centralizált államot feltételez</a:t>
            </a:r>
          </a:p>
          <a:p>
            <a:pPr marL="1657350" lvl="3" indent="-285750">
              <a:buFontTx/>
              <a:buChar char="-"/>
            </a:pPr>
            <a:r>
              <a:rPr lang="hu-HU" sz="2000" dirty="0"/>
              <a:t> </a:t>
            </a:r>
            <a:r>
              <a:rPr lang="hu-HU" sz="2000" dirty="0" smtClean="0"/>
              <a:t>a törvényeket a király alkotja</a:t>
            </a:r>
          </a:p>
          <a:p>
            <a:pPr marL="1657350" lvl="3" indent="-285750">
              <a:buFontTx/>
              <a:buChar char="-"/>
            </a:pPr>
            <a:r>
              <a:rPr lang="hu-HU" sz="2000" dirty="0" smtClean="0"/>
              <a:t>Általa kinevezett, neki felelős kormányzati szervek gondoskodnak a végrehajtásukról</a:t>
            </a:r>
          </a:p>
          <a:p>
            <a:pPr marL="1657350" lvl="3" indent="-285750">
              <a:buFontTx/>
              <a:buChar char="-"/>
            </a:pPr>
            <a:r>
              <a:rPr lang="hu-HU" sz="2000" dirty="0" smtClean="0"/>
              <a:t>Általa kinevezett, az ő nevében ítélkező bíróságok gyakorolják az igazságszolgáltatást.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33930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TC101859862[[fn=Városi pop]]</Template>
  <TotalTime>659</TotalTime>
  <Words>780</Words>
  <Application>Microsoft Office PowerPoint</Application>
  <PresentationFormat>Diavetítés a képernyőre (4:3 oldalarány)</PresentationFormat>
  <Paragraphs>98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9" baseType="lpstr">
      <vt:lpstr>Gill Sans MT</vt:lpstr>
      <vt:lpstr>Wingdings 3</vt:lpstr>
      <vt:lpstr>Urban Pop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Tomi</dc:creator>
  <cp:lastModifiedBy>Tomi</cp:lastModifiedBy>
  <cp:revision>73</cp:revision>
  <dcterms:created xsi:type="dcterms:W3CDTF">2013-10-13T15:25:09Z</dcterms:created>
  <dcterms:modified xsi:type="dcterms:W3CDTF">2014-01-27T09:50:14Z</dcterms:modified>
</cp:coreProperties>
</file>